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1.jpg" ContentType="image/png"/>
  <Override PartName="/ppt/notesSlides/notesSlide4.xml" ContentType="application/vnd.openxmlformats-officedocument.presentationml.notesSlide+xml"/>
  <Override PartName="/ppt/media/image13.jpg" ContentType="image/png"/>
  <Override PartName="/ppt/media/image14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58" r:id="rId4"/>
    <p:sldId id="268" r:id="rId5"/>
    <p:sldId id="282" r:id="rId6"/>
    <p:sldId id="289" r:id="rId7"/>
    <p:sldId id="262" r:id="rId8"/>
    <p:sldId id="292" r:id="rId9"/>
    <p:sldId id="293" r:id="rId10"/>
    <p:sldId id="295" r:id="rId11"/>
    <p:sldId id="290" r:id="rId12"/>
    <p:sldId id="267" r:id="rId13"/>
    <p:sldId id="266" r:id="rId14"/>
    <p:sldId id="291" r:id="rId15"/>
    <p:sldId id="271" r:id="rId16"/>
    <p:sldId id="296" r:id="rId17"/>
    <p:sldId id="294" r:id="rId18"/>
    <p:sldId id="297" r:id="rId19"/>
    <p:sldId id="298" r:id="rId20"/>
    <p:sldId id="28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7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845" userDrawn="1">
          <p15:clr>
            <a:srgbClr val="A4A3A4"/>
          </p15:clr>
        </p15:guide>
        <p15:guide id="4" orient="horz" pos="4065" userDrawn="1">
          <p15:clr>
            <a:srgbClr val="A4A3A4"/>
          </p15:clr>
        </p15:guide>
        <p15:guide id="5" orient="horz" pos="3793" userDrawn="1">
          <p15:clr>
            <a:srgbClr val="A4A3A4"/>
          </p15:clr>
        </p15:guide>
        <p15:guide id="6" pos="7151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7768"/>
    <a:srgbClr val="7705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93383" autoAdjust="0"/>
  </p:normalViewPr>
  <p:slideViewPr>
    <p:cSldViewPr snapToGrid="0" snapToObjects="1">
      <p:cViewPr varScale="1">
        <p:scale>
          <a:sx n="80" d="100"/>
          <a:sy n="80" d="100"/>
        </p:scale>
        <p:origin x="998" y="48"/>
      </p:cViewPr>
      <p:guideLst>
        <p:guide orient="horz" pos="527"/>
        <p:guide pos="529"/>
        <p:guide orient="horz" pos="845"/>
        <p:guide orient="horz" pos="4065"/>
        <p:guide orient="horz" pos="3793"/>
        <p:guide pos="7151"/>
        <p:guide orient="horz"/>
        <p:guide orient="horz" pos="2160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19.wmf"/><Relationship Id="rId7" Type="http://schemas.openxmlformats.org/officeDocument/2006/relationships/image" Target="../media/image23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22.wmf"/><Relationship Id="rId11" Type="http://schemas.openxmlformats.org/officeDocument/2006/relationships/image" Target="../media/image27.wmf"/><Relationship Id="rId5" Type="http://schemas.openxmlformats.org/officeDocument/2006/relationships/image" Target="../media/image21.wmf"/><Relationship Id="rId10" Type="http://schemas.openxmlformats.org/officeDocument/2006/relationships/image" Target="../media/image26.wmf"/><Relationship Id="rId4" Type="http://schemas.openxmlformats.org/officeDocument/2006/relationships/image" Target="../media/image20.wmf"/><Relationship Id="rId9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43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12" Type="http://schemas.openxmlformats.org/officeDocument/2006/relationships/image" Target="../media/image42.wmf"/><Relationship Id="rId17" Type="http://schemas.openxmlformats.org/officeDocument/2006/relationships/image" Target="../media/image47.wmf"/><Relationship Id="rId2" Type="http://schemas.openxmlformats.org/officeDocument/2006/relationships/image" Target="../media/image32.wmf"/><Relationship Id="rId16" Type="http://schemas.openxmlformats.org/officeDocument/2006/relationships/image" Target="../media/image46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11" Type="http://schemas.openxmlformats.org/officeDocument/2006/relationships/image" Target="../media/image41.wmf"/><Relationship Id="rId5" Type="http://schemas.openxmlformats.org/officeDocument/2006/relationships/image" Target="../media/image35.wmf"/><Relationship Id="rId15" Type="http://schemas.openxmlformats.org/officeDocument/2006/relationships/image" Target="../media/image45.wmf"/><Relationship Id="rId10" Type="http://schemas.openxmlformats.org/officeDocument/2006/relationships/image" Target="../media/image40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Relationship Id="rId14" Type="http://schemas.openxmlformats.org/officeDocument/2006/relationships/image" Target="../media/image4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8DF2C-48CD-2F47-94CA-CD8AC056331B}" type="datetimeFigureOut">
              <a:rPr kumimoji="1" lang="zh-CN" altLang="en-US" smtClean="0"/>
              <a:t>2021/11/7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A7046-F370-CA44-A09C-93B5FDE04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5720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9089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426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3686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0524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5542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422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4195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6838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7499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600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6524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 T. S. J. Darwish and K. Abu Bakar, "Fog Based Intelligent Transportation Big Data Analytics in The Internet of Vehicles Environment: Motivations, Architecture, Challenges, and Critical Issues," in IEEE Access, vol. 6, pp. 15679-15701, 2018, </a:t>
            </a:r>
            <a:r>
              <a:rPr lang="en-US" altLang="zh-CN" sz="1600" spc="300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doi</a:t>
            </a:r>
            <a:r>
              <a:rPr lang="en-US" altLang="zh-CN" sz="16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: 10.1109/ACCESS.2018.2815989.</a:t>
            </a:r>
            <a:endParaRPr lang="zh-CN" altLang="zh-CN" sz="1600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6490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94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6495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3704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8585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0887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7856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89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01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50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8.png"/><Relationship Id="rId12" Type="http://schemas.openxmlformats.org/officeDocument/2006/relationships/oleObject" Target="../embeddings/oleObject31.bin"/><Relationship Id="rId17" Type="http://schemas.openxmlformats.org/officeDocument/2006/relationships/image" Target="../media/image52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33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png"/><Relationship Id="rId11" Type="http://schemas.openxmlformats.org/officeDocument/2006/relationships/image" Target="../media/image49.wmf"/><Relationship Id="rId5" Type="http://schemas.openxmlformats.org/officeDocument/2006/relationships/image" Target="../media/image6.png"/><Relationship Id="rId15" Type="http://schemas.openxmlformats.org/officeDocument/2006/relationships/image" Target="../media/image51.wmf"/><Relationship Id="rId10" Type="http://schemas.openxmlformats.org/officeDocument/2006/relationships/oleObject" Target="../embeddings/oleObject30.bin"/><Relationship Id="rId4" Type="http://schemas.openxmlformats.org/officeDocument/2006/relationships/image" Target="../media/image2.jpg"/><Relationship Id="rId9" Type="http://schemas.openxmlformats.org/officeDocument/2006/relationships/image" Target="../media/image48.wmf"/><Relationship Id="rId14" Type="http://schemas.openxmlformats.org/officeDocument/2006/relationships/oleObject" Target="../embeddings/oleObject3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png"/><Relationship Id="rId11" Type="http://schemas.openxmlformats.org/officeDocument/2006/relationships/image" Target="../media/image55.wmf"/><Relationship Id="rId5" Type="http://schemas.openxmlformats.org/officeDocument/2006/relationships/image" Target="../media/image6.png"/><Relationship Id="rId10" Type="http://schemas.openxmlformats.org/officeDocument/2006/relationships/oleObject" Target="../embeddings/oleObject35.bin"/><Relationship Id="rId4" Type="http://schemas.openxmlformats.org/officeDocument/2006/relationships/image" Target="../media/image2.jpg"/><Relationship Id="rId9" Type="http://schemas.openxmlformats.org/officeDocument/2006/relationships/image" Target="../media/image5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2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2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oleObject" Target="../embeddings/oleObject3.bin"/><Relationship Id="rId18" Type="http://schemas.openxmlformats.org/officeDocument/2006/relationships/image" Target="../media/image21.wmf"/><Relationship Id="rId26" Type="http://schemas.openxmlformats.org/officeDocument/2006/relationships/image" Target="../media/image25.wmf"/><Relationship Id="rId3" Type="http://schemas.openxmlformats.org/officeDocument/2006/relationships/notesSlide" Target="../notesSlides/notesSlide7.xml"/><Relationship Id="rId21" Type="http://schemas.openxmlformats.org/officeDocument/2006/relationships/oleObject" Target="../embeddings/oleObject7.bin"/><Relationship Id="rId7" Type="http://schemas.openxmlformats.org/officeDocument/2006/relationships/image" Target="../media/image8.png"/><Relationship Id="rId12" Type="http://schemas.openxmlformats.org/officeDocument/2006/relationships/image" Target="../media/image18.wmf"/><Relationship Id="rId17" Type="http://schemas.openxmlformats.org/officeDocument/2006/relationships/oleObject" Target="../embeddings/oleObject5.bin"/><Relationship Id="rId25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wmf"/><Relationship Id="rId20" Type="http://schemas.openxmlformats.org/officeDocument/2006/relationships/image" Target="../media/image22.wmf"/><Relationship Id="rId29" Type="http://schemas.openxmlformats.org/officeDocument/2006/relationships/oleObject" Target="../embeddings/oleObject11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24.wmf"/><Relationship Id="rId32" Type="http://schemas.openxmlformats.org/officeDocument/2006/relationships/image" Target="../media/image30.png"/><Relationship Id="rId5" Type="http://schemas.openxmlformats.org/officeDocument/2006/relationships/image" Target="../media/image6.png"/><Relationship Id="rId15" Type="http://schemas.openxmlformats.org/officeDocument/2006/relationships/oleObject" Target="../embeddings/oleObject4.bin"/><Relationship Id="rId23" Type="http://schemas.openxmlformats.org/officeDocument/2006/relationships/oleObject" Target="../embeddings/oleObject8.bin"/><Relationship Id="rId28" Type="http://schemas.openxmlformats.org/officeDocument/2006/relationships/image" Target="../media/image26.wmf"/><Relationship Id="rId10" Type="http://schemas.openxmlformats.org/officeDocument/2006/relationships/image" Target="../media/image28.png"/><Relationship Id="rId19" Type="http://schemas.openxmlformats.org/officeDocument/2006/relationships/oleObject" Target="../embeddings/oleObject6.bin"/><Relationship Id="rId31" Type="http://schemas.openxmlformats.org/officeDocument/2006/relationships/image" Target="../media/image29.png"/><Relationship Id="rId4" Type="http://schemas.openxmlformats.org/officeDocument/2006/relationships/image" Target="../media/image2.jpg"/><Relationship Id="rId9" Type="http://schemas.openxmlformats.org/officeDocument/2006/relationships/image" Target="../media/image17.wmf"/><Relationship Id="rId14" Type="http://schemas.openxmlformats.org/officeDocument/2006/relationships/image" Target="../media/image19.wmf"/><Relationship Id="rId22" Type="http://schemas.openxmlformats.org/officeDocument/2006/relationships/image" Target="../media/image23.wmf"/><Relationship Id="rId27" Type="http://schemas.openxmlformats.org/officeDocument/2006/relationships/oleObject" Target="../embeddings/oleObject10.bin"/><Relationship Id="rId30" Type="http://schemas.openxmlformats.org/officeDocument/2006/relationships/image" Target="../media/image27.w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wmf"/><Relationship Id="rId18" Type="http://schemas.openxmlformats.org/officeDocument/2006/relationships/oleObject" Target="../embeddings/oleObject17.bin"/><Relationship Id="rId26" Type="http://schemas.openxmlformats.org/officeDocument/2006/relationships/oleObject" Target="../embeddings/oleObject21.bin"/><Relationship Id="rId39" Type="http://schemas.openxmlformats.org/officeDocument/2006/relationships/image" Target="../media/image46.wmf"/><Relationship Id="rId21" Type="http://schemas.openxmlformats.org/officeDocument/2006/relationships/image" Target="../media/image37.wmf"/><Relationship Id="rId34" Type="http://schemas.openxmlformats.org/officeDocument/2006/relationships/oleObject" Target="../embeddings/oleObject25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6.bin"/><Relationship Id="rId20" Type="http://schemas.openxmlformats.org/officeDocument/2006/relationships/oleObject" Target="../embeddings/oleObject18.bin"/><Relationship Id="rId29" Type="http://schemas.openxmlformats.org/officeDocument/2006/relationships/image" Target="../media/image41.wmf"/><Relationship Id="rId41" Type="http://schemas.openxmlformats.org/officeDocument/2006/relationships/image" Target="../media/image47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png"/><Relationship Id="rId11" Type="http://schemas.openxmlformats.org/officeDocument/2006/relationships/image" Target="../media/image32.wmf"/><Relationship Id="rId24" Type="http://schemas.openxmlformats.org/officeDocument/2006/relationships/oleObject" Target="../embeddings/oleObject20.bin"/><Relationship Id="rId32" Type="http://schemas.openxmlformats.org/officeDocument/2006/relationships/oleObject" Target="../embeddings/oleObject24.bin"/><Relationship Id="rId37" Type="http://schemas.openxmlformats.org/officeDocument/2006/relationships/image" Target="../media/image45.wmf"/><Relationship Id="rId40" Type="http://schemas.openxmlformats.org/officeDocument/2006/relationships/oleObject" Target="../embeddings/oleObject28.bin"/><Relationship Id="rId5" Type="http://schemas.openxmlformats.org/officeDocument/2006/relationships/image" Target="../media/image6.png"/><Relationship Id="rId15" Type="http://schemas.openxmlformats.org/officeDocument/2006/relationships/image" Target="../media/image34.wmf"/><Relationship Id="rId23" Type="http://schemas.openxmlformats.org/officeDocument/2006/relationships/image" Target="../media/image38.wmf"/><Relationship Id="rId28" Type="http://schemas.openxmlformats.org/officeDocument/2006/relationships/oleObject" Target="../embeddings/oleObject22.bin"/><Relationship Id="rId36" Type="http://schemas.openxmlformats.org/officeDocument/2006/relationships/oleObject" Target="../embeddings/oleObject26.bin"/><Relationship Id="rId10" Type="http://schemas.openxmlformats.org/officeDocument/2006/relationships/oleObject" Target="../embeddings/oleObject13.bin"/><Relationship Id="rId19" Type="http://schemas.openxmlformats.org/officeDocument/2006/relationships/image" Target="../media/image36.wmf"/><Relationship Id="rId31" Type="http://schemas.openxmlformats.org/officeDocument/2006/relationships/image" Target="../media/image42.wmf"/><Relationship Id="rId4" Type="http://schemas.openxmlformats.org/officeDocument/2006/relationships/image" Target="../media/image2.jpg"/><Relationship Id="rId9" Type="http://schemas.openxmlformats.org/officeDocument/2006/relationships/image" Target="../media/image31.wmf"/><Relationship Id="rId14" Type="http://schemas.openxmlformats.org/officeDocument/2006/relationships/oleObject" Target="../embeddings/oleObject15.bin"/><Relationship Id="rId22" Type="http://schemas.openxmlformats.org/officeDocument/2006/relationships/oleObject" Target="../embeddings/oleObject19.bin"/><Relationship Id="rId27" Type="http://schemas.openxmlformats.org/officeDocument/2006/relationships/image" Target="../media/image40.wmf"/><Relationship Id="rId30" Type="http://schemas.openxmlformats.org/officeDocument/2006/relationships/oleObject" Target="../embeddings/oleObject23.bin"/><Relationship Id="rId35" Type="http://schemas.openxmlformats.org/officeDocument/2006/relationships/image" Target="../media/image44.wmf"/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8.xml"/><Relationship Id="rId12" Type="http://schemas.openxmlformats.org/officeDocument/2006/relationships/oleObject" Target="../embeddings/oleObject14.bin"/><Relationship Id="rId17" Type="http://schemas.openxmlformats.org/officeDocument/2006/relationships/image" Target="../media/image35.wmf"/><Relationship Id="rId25" Type="http://schemas.openxmlformats.org/officeDocument/2006/relationships/image" Target="../media/image39.wmf"/><Relationship Id="rId33" Type="http://schemas.openxmlformats.org/officeDocument/2006/relationships/image" Target="../media/image43.wmf"/><Relationship Id="rId38" Type="http://schemas.openxmlformats.org/officeDocument/2006/relationships/oleObject" Target="../embeddings/oleObject2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D0B50F8-6F71-244C-9CD0-8D90C1B78A8F}"/>
              </a:ext>
            </a:extLst>
          </p:cNvPr>
          <p:cNvSpPr txBox="1"/>
          <p:nvPr/>
        </p:nvSpPr>
        <p:spPr>
          <a:xfrm>
            <a:off x="1617853" y="2503544"/>
            <a:ext cx="89562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 b="1" spc="300" dirty="0">
                <a:ln w="9525">
                  <a:noFill/>
                </a:ln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偏远地区的车联网流量卸载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158E0F3-6256-F644-A58F-EDD0735AF62A}"/>
              </a:ext>
            </a:extLst>
          </p:cNvPr>
          <p:cNvGrpSpPr/>
          <p:nvPr/>
        </p:nvGrpSpPr>
        <p:grpSpPr>
          <a:xfrm>
            <a:off x="0" y="79577"/>
            <a:ext cx="12192000" cy="3911656"/>
            <a:chOff x="0" y="79577"/>
            <a:chExt cx="12192000" cy="391165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0E6364D-C504-CE4D-A624-29D321C40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7713" y="1011739"/>
              <a:ext cx="1276573" cy="1125400"/>
            </a:xfrm>
            <a:prstGeom prst="rect">
              <a:avLst/>
            </a:prstGeom>
          </p:spPr>
        </p:pic>
        <p:pic>
          <p:nvPicPr>
            <p:cNvPr id="12" name="图片 11" descr="图片包含 游戏机, 物体, 钟表, 标志&#10;&#10;描述已自动生成">
              <a:extLst>
                <a:ext uri="{FF2B5EF4-FFF2-40B4-BE49-F238E27FC236}">
                  <a16:creationId xmlns:a16="http://schemas.microsoft.com/office/drawing/2014/main" id="{D4F94894-DA20-9B4C-921C-C088965EA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686" y="79577"/>
              <a:ext cx="3046628" cy="615185"/>
            </a:xfrm>
            <a:prstGeom prst="rect">
              <a:avLst/>
            </a:prstGeom>
          </p:spPr>
        </p:pic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7F2D4315-2ADC-FF40-B7CA-36135AB34BA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91233"/>
              <a:ext cx="12192000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0"/>
                      <a:lumOff val="10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  <a:alpha val="0"/>
                    </a:schemeClr>
                  </a:gs>
                  <a:gs pos="51000">
                    <a:srgbClr val="C00000">
                      <a:alpha val="88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10F0BB0-7264-C849-97A9-DC297BB1808D}"/>
              </a:ext>
            </a:extLst>
          </p:cNvPr>
          <p:cNvGrpSpPr/>
          <p:nvPr/>
        </p:nvGrpSpPr>
        <p:grpSpPr>
          <a:xfrm>
            <a:off x="5329395" y="4790900"/>
            <a:ext cx="1614353" cy="1193860"/>
            <a:chOff x="5329395" y="4790900"/>
            <a:chExt cx="1614353" cy="1193860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17FC6F7-49D7-B64C-B7F7-85BD7F5E49E5}"/>
                </a:ext>
              </a:extLst>
            </p:cNvPr>
            <p:cNvSpPr txBox="1"/>
            <p:nvPr/>
          </p:nvSpPr>
          <p:spPr>
            <a:xfrm>
              <a:off x="5329395" y="5707761"/>
              <a:ext cx="16143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2021</a:t>
              </a:r>
              <a:r>
                <a:rPr kumimoji="1" lang="zh-CN" altLang="en-US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年</a:t>
              </a:r>
              <a:r>
                <a:rPr kumimoji="1" lang="en-US" altLang="zh-CN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11</a:t>
              </a:r>
              <a:r>
                <a:rPr kumimoji="1" lang="zh-CN" altLang="en-US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月</a:t>
              </a:r>
              <a:r>
                <a:rPr kumimoji="1" lang="en-US" altLang="zh-CN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7</a:t>
              </a:r>
              <a:r>
                <a:rPr kumimoji="1" lang="zh-CN" altLang="en-US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日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E643C11-2D16-6E4B-8233-AE9AF3B0F0C4}"/>
                </a:ext>
              </a:extLst>
            </p:cNvPr>
            <p:cNvSpPr txBox="1"/>
            <p:nvPr/>
          </p:nvSpPr>
          <p:spPr>
            <a:xfrm>
              <a:off x="5522765" y="4790900"/>
              <a:ext cx="1146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spc="9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汇报人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98A6AA9-FA4C-E24A-8F91-118C9DCA131C}"/>
                </a:ext>
              </a:extLst>
            </p:cNvPr>
            <p:cNvSpPr txBox="1"/>
            <p:nvPr/>
          </p:nvSpPr>
          <p:spPr>
            <a:xfrm>
              <a:off x="5683065" y="5143401"/>
              <a:ext cx="82586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200" b="1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吴申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2155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706F3D8F-FAAA-2140-B796-1157B4BE68D0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1AEFDA7-4F58-8342-A9E1-CBBEDB06E01B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519A2E4-7654-7049-8574-E43694ED98FB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A78FB99-47D7-DA43-90CB-EBB967406AA4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7B7BD4A-0299-7142-A299-2C8531632FCA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5F8EFFCB-99B0-654F-8FED-048519017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93080F77-5917-384C-AFD1-66264B40D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>
              <a:extLst>
                <a:ext uri="{FF2B5EF4-FFF2-40B4-BE49-F238E27FC236}">
                  <a16:creationId xmlns:a16="http://schemas.microsoft.com/office/drawing/2014/main" id="{FE29D0C4-9C03-A64C-8458-ED23D8D7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问题建模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E624582-0E37-4A4E-96F9-505800AA6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7BC3723-FF03-4B91-9AEE-14BE792D7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77F85B8-004F-4A99-A407-EA4CF8EBF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DD5DA9ED-01ED-4780-98C6-B9C00D8E0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220D2794-F6C0-4ED3-ABE0-2398030DC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73">
            <a:extLst>
              <a:ext uri="{FF2B5EF4-FFF2-40B4-BE49-F238E27FC236}">
                <a16:creationId xmlns:a16="http://schemas.microsoft.com/office/drawing/2014/main" id="{035335D3-DA9D-43D4-8560-E80D9D962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75">
            <a:extLst>
              <a:ext uri="{FF2B5EF4-FFF2-40B4-BE49-F238E27FC236}">
                <a16:creationId xmlns:a16="http://schemas.microsoft.com/office/drawing/2014/main" id="{0A126B84-E33E-45E3-8A01-E0A72EA53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Rectangle 77">
            <a:extLst>
              <a:ext uri="{FF2B5EF4-FFF2-40B4-BE49-F238E27FC236}">
                <a16:creationId xmlns:a16="http://schemas.microsoft.com/office/drawing/2014/main" id="{A20380D7-338A-43A3-A8D0-8FB1C0D83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9" name="Rectangle 82">
            <a:extLst>
              <a:ext uri="{FF2B5EF4-FFF2-40B4-BE49-F238E27FC236}">
                <a16:creationId xmlns:a16="http://schemas.microsoft.com/office/drawing/2014/main" id="{DEFCC7A7-4BE8-4BED-9BA3-80813FA45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B4ED1CA-7147-47DE-8337-852B33B919B5}"/>
              </a:ext>
            </a:extLst>
          </p:cNvPr>
          <p:cNvGrpSpPr/>
          <p:nvPr/>
        </p:nvGrpSpPr>
        <p:grpSpPr>
          <a:xfrm>
            <a:off x="1059137" y="1190048"/>
            <a:ext cx="10224344" cy="1906800"/>
            <a:chOff x="1059137" y="1190048"/>
            <a:chExt cx="10224344" cy="190680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FE14A62-07FD-8E45-8F19-49C426C9BA69}"/>
                </a:ext>
              </a:extLst>
            </p:cNvPr>
            <p:cNvGrpSpPr/>
            <p:nvPr/>
          </p:nvGrpSpPr>
          <p:grpSpPr>
            <a:xfrm>
              <a:off x="1059137" y="1190048"/>
              <a:ext cx="10224344" cy="1648658"/>
              <a:chOff x="1059137" y="4561898"/>
              <a:chExt cx="10224344" cy="1648658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27E14A6-C072-8544-A580-F0C814B7AA02}"/>
                  </a:ext>
                </a:extLst>
              </p:cNvPr>
              <p:cNvSpPr txBox="1"/>
              <p:nvPr/>
            </p:nvSpPr>
            <p:spPr>
              <a:xfrm>
                <a:off x="1760745" y="4673915"/>
                <a:ext cx="13644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2000" b="1" spc="300" dirty="0">
                    <a:gradFill>
                      <a:gsLst>
                        <a:gs pos="0">
                          <a:srgbClr val="C00000"/>
                        </a:gs>
                        <a:gs pos="100000">
                          <a:srgbClr val="770504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价格模型</a:t>
                </a: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D97EB1E8-FE08-2741-BFD9-E3A405DAA814}"/>
                  </a:ext>
                </a:extLst>
              </p:cNvPr>
              <p:cNvSpPr txBox="1"/>
              <p:nvPr/>
            </p:nvSpPr>
            <p:spPr>
              <a:xfrm>
                <a:off x="1760745" y="5073450"/>
                <a:ext cx="9522736" cy="1137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hangingPunct="0">
                  <a:lnSpc>
                    <a:spcPct val="130000"/>
                  </a:lnSpc>
                </a:pPr>
                <a:r>
                  <a:rPr kumimoji="1" lang="zh-CN" altLang="en-US" spc="300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卫星的带宽资源：</a:t>
                </a:r>
                <a:endParaRPr kumimoji="1"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  <a:p>
                <a:pPr hangingPunct="0">
                  <a:lnSpc>
                    <a:spcPct val="130000"/>
                  </a:lnSpc>
                </a:pPr>
                <a:r>
                  <a:rPr kumimoji="1" lang="zh-CN" altLang="en-US" spc="300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基站的带宽资源：</a:t>
                </a:r>
                <a:endParaRPr kumimoji="1"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  <a:p>
                <a:pPr hangingPunct="0">
                  <a:lnSpc>
                    <a:spcPct val="130000"/>
                  </a:lnSpc>
                </a:pPr>
                <a:r>
                  <a:rPr kumimoji="1" lang="zh-CN" altLang="en-US" spc="300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总价格：</a:t>
                </a:r>
                <a:endParaRPr kumimoji="1"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07DD2102-36D4-124D-80D3-56C45A420E79}"/>
                  </a:ext>
                </a:extLst>
              </p:cNvPr>
              <p:cNvSpPr txBox="1"/>
              <p:nvPr/>
            </p:nvSpPr>
            <p:spPr>
              <a:xfrm>
                <a:off x="1059137" y="4561898"/>
                <a:ext cx="75533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4000" b="1" dirty="0">
                    <a:gradFill>
                      <a:gsLst>
                        <a:gs pos="0">
                          <a:srgbClr val="C00000">
                            <a:alpha val="73000"/>
                          </a:srgbClr>
                        </a:gs>
                        <a:gs pos="100000">
                          <a:srgbClr val="C00000">
                            <a:alpha val="91000"/>
                          </a:srgbClr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06</a:t>
                </a:r>
                <a:endParaRPr kumimoji="1" lang="zh-CN" altLang="en-US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20" name="对象 19">
              <a:extLst>
                <a:ext uri="{FF2B5EF4-FFF2-40B4-BE49-F238E27FC236}">
                  <a16:creationId xmlns:a16="http://schemas.microsoft.com/office/drawing/2014/main" id="{D3116BE9-4084-4F4A-98CE-076802B2A3D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7089021"/>
                </p:ext>
              </p:extLst>
            </p:nvPr>
          </p:nvGraphicFramePr>
          <p:xfrm>
            <a:off x="4024313" y="1704975"/>
            <a:ext cx="1257300" cy="422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2" name="AxMath" r:id="rId8" imgW="664560" imgH="201600" progId="Equation.AxMath">
                    <p:embed/>
                  </p:oleObj>
                </mc:Choice>
                <mc:Fallback>
                  <p:oleObj name="AxMath" r:id="rId8" imgW="664560" imgH="201600" progId="Equation.AxMath">
                    <p:embed/>
                    <p:pic>
                      <p:nvPicPr>
                        <p:cNvPr id="0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24313" y="1704975"/>
                          <a:ext cx="1257300" cy="42227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>
              <a:extLst>
                <a:ext uri="{FF2B5EF4-FFF2-40B4-BE49-F238E27FC236}">
                  <a16:creationId xmlns:a16="http://schemas.microsoft.com/office/drawing/2014/main" id="{E81401BC-C5A0-43D8-AE45-5797948D550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5702214"/>
                </p:ext>
              </p:extLst>
            </p:nvPr>
          </p:nvGraphicFramePr>
          <p:xfrm>
            <a:off x="4051300" y="2047302"/>
            <a:ext cx="1257300" cy="429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3" name="AxMath" r:id="rId10" imgW="690120" imgH="201600" progId="Equation.AxMath">
                    <p:embed/>
                  </p:oleObj>
                </mc:Choice>
                <mc:Fallback>
                  <p:oleObj name="AxMath" r:id="rId10" imgW="690120" imgH="201600" progId="Equation.AxMath">
                    <p:embed/>
                    <p:pic>
                      <p:nvPicPr>
                        <p:cNvPr id="0" name="Object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1300" y="2047302"/>
                          <a:ext cx="1257300" cy="42919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1E9BF77B-AD3C-460A-8892-F7930B3D75F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4628353"/>
                </p:ext>
              </p:extLst>
            </p:nvPr>
          </p:nvGraphicFramePr>
          <p:xfrm>
            <a:off x="6060754" y="1897934"/>
            <a:ext cx="1560513" cy="422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4" name="AxMath" r:id="rId12" imgW="838080" imgH="201600" progId="Equation.AxMath">
                    <p:embed/>
                  </p:oleObj>
                </mc:Choice>
                <mc:Fallback>
                  <p:oleObj name="AxMath" r:id="rId12" imgW="838080" imgH="201600" progId="Equation.AxMath">
                    <p:embed/>
                    <p:pic>
                      <p:nvPicPr>
                        <p:cNvPr id="0" name="Object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60754" y="1897934"/>
                          <a:ext cx="1560513" cy="42227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右大括号 24">
              <a:extLst>
                <a:ext uri="{FF2B5EF4-FFF2-40B4-BE49-F238E27FC236}">
                  <a16:creationId xmlns:a16="http://schemas.microsoft.com/office/drawing/2014/main" id="{4D6883AC-0AEF-4665-99A5-2506E2361E2E}"/>
                </a:ext>
              </a:extLst>
            </p:cNvPr>
            <p:cNvSpPr/>
            <p:nvPr/>
          </p:nvSpPr>
          <p:spPr>
            <a:xfrm>
              <a:off x="5461893" y="1712158"/>
              <a:ext cx="292034" cy="70788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30" name="对象 29">
              <a:extLst>
                <a:ext uri="{FF2B5EF4-FFF2-40B4-BE49-F238E27FC236}">
                  <a16:creationId xmlns:a16="http://schemas.microsoft.com/office/drawing/2014/main" id="{AB825482-3B12-49F1-8077-2409416B8AE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01631917"/>
                </p:ext>
              </p:extLst>
            </p:nvPr>
          </p:nvGraphicFramePr>
          <p:xfrm>
            <a:off x="2882801" y="2420044"/>
            <a:ext cx="1015206" cy="6768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5" name="AxMath" r:id="rId14" imgW="663544" imgH="423627" progId="Equation.AxMath">
                    <p:embed/>
                  </p:oleObj>
                </mc:Choice>
                <mc:Fallback>
                  <p:oleObj name="AxMath" r:id="rId14" imgW="663544" imgH="423627" progId="Equation.AxMath">
                    <p:embed/>
                    <p:pic>
                      <p:nvPicPr>
                        <p:cNvPr id="0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2801" y="2420044"/>
                          <a:ext cx="1015206" cy="67680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" name="Rectangle 104">
            <a:extLst>
              <a:ext uri="{FF2B5EF4-FFF2-40B4-BE49-F238E27FC236}">
                <a16:creationId xmlns:a16="http://schemas.microsoft.com/office/drawing/2014/main" id="{85E3D050-C0EE-4610-8E59-26A16E00B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8300C68-2F26-4669-852E-2D72BE962A43}"/>
              </a:ext>
            </a:extLst>
          </p:cNvPr>
          <p:cNvGrpSpPr/>
          <p:nvPr/>
        </p:nvGrpSpPr>
        <p:grpSpPr>
          <a:xfrm>
            <a:off x="1059137" y="3273744"/>
            <a:ext cx="5865537" cy="2869223"/>
            <a:chOff x="1059137" y="3045144"/>
            <a:chExt cx="5865537" cy="2869223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AFE98C76-E995-4DAF-AD25-AEC5F8815359}"/>
                </a:ext>
              </a:extLst>
            </p:cNvPr>
            <p:cNvGrpSpPr/>
            <p:nvPr/>
          </p:nvGrpSpPr>
          <p:grpSpPr>
            <a:xfrm>
              <a:off x="1059137" y="3045144"/>
              <a:ext cx="2361037" cy="707886"/>
              <a:chOff x="1059137" y="4561898"/>
              <a:chExt cx="2361037" cy="707886"/>
            </a:xfrm>
          </p:grpSpPr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B3735595-6C88-4D78-B3B5-C1F6363F2247}"/>
                  </a:ext>
                </a:extLst>
              </p:cNvPr>
              <p:cNvSpPr txBox="1"/>
              <p:nvPr/>
            </p:nvSpPr>
            <p:spPr>
              <a:xfrm>
                <a:off x="1760745" y="4673915"/>
                <a:ext cx="16594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2000" b="1" spc="300" dirty="0">
                    <a:gradFill>
                      <a:gsLst>
                        <a:gs pos="0">
                          <a:srgbClr val="C00000"/>
                        </a:gs>
                        <a:gs pos="100000">
                          <a:srgbClr val="770504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问题公式化</a:t>
                </a: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F8403B15-C621-45A9-B50C-D65ACC1FA615}"/>
                  </a:ext>
                </a:extLst>
              </p:cNvPr>
              <p:cNvSpPr txBox="1"/>
              <p:nvPr/>
            </p:nvSpPr>
            <p:spPr>
              <a:xfrm>
                <a:off x="1059137" y="4561898"/>
                <a:ext cx="75533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4000" b="1" dirty="0">
                    <a:gradFill>
                      <a:gsLst>
                        <a:gs pos="0">
                          <a:srgbClr val="C00000">
                            <a:alpha val="73000"/>
                          </a:srgbClr>
                        </a:gs>
                        <a:gs pos="100000">
                          <a:srgbClr val="C00000">
                            <a:alpha val="91000"/>
                          </a:srgbClr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07</a:t>
                </a:r>
                <a:endParaRPr kumimoji="1" lang="zh-CN" altLang="en-US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36" name="对象 35">
              <a:extLst>
                <a:ext uri="{FF2B5EF4-FFF2-40B4-BE49-F238E27FC236}">
                  <a16:creationId xmlns:a16="http://schemas.microsoft.com/office/drawing/2014/main" id="{D88EB477-E246-463A-B717-0E0D0672F7F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23738215"/>
                </p:ext>
              </p:extLst>
            </p:nvPr>
          </p:nvGraphicFramePr>
          <p:xfrm>
            <a:off x="3216175" y="3512911"/>
            <a:ext cx="3708499" cy="2401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6" name="AxMath" r:id="rId16" imgW="1897861" imgH="1206117" progId="Equation.AxMath">
                    <p:embed/>
                  </p:oleObj>
                </mc:Choice>
                <mc:Fallback>
                  <p:oleObj name="AxMath" r:id="rId16" imgW="1897861" imgH="1206117" progId="Equation.AxMath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175" y="3512911"/>
                          <a:ext cx="3708499" cy="240145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60" name="直线连接符 15">
            <a:extLst>
              <a:ext uri="{FF2B5EF4-FFF2-40B4-BE49-F238E27FC236}">
                <a16:creationId xmlns:a16="http://schemas.microsoft.com/office/drawing/2014/main" id="{A6B18F58-54C0-41C2-9F0F-3E76AC8387AA}"/>
              </a:ext>
            </a:extLst>
          </p:cNvPr>
          <p:cNvCxnSpPr>
            <a:cxnSpLocks/>
          </p:cNvCxnSpPr>
          <p:nvPr/>
        </p:nvCxnSpPr>
        <p:spPr>
          <a:xfrm>
            <a:off x="1745304" y="3237628"/>
            <a:ext cx="923081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657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4D7DAC9-7C1A-9746-9669-031D3ABF7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</a:blip>
          <a:srcRect l="31594" r="24278" b="51573"/>
          <a:stretch/>
        </p:blipFill>
        <p:spPr>
          <a:xfrm>
            <a:off x="0" y="830209"/>
            <a:ext cx="6230698" cy="602779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6825660-A491-8E4E-9EEE-33F277319B7E}"/>
              </a:ext>
            </a:extLst>
          </p:cNvPr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7C442F01-4386-7A4E-927D-AA037FFABC10}"/>
                </a:ext>
              </a:extLst>
            </p:cNvPr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E335D21-03B3-B447-947B-CF04A6F75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E67E278-3BB9-8841-9961-71CDBA865AA0}"/>
                </a:ext>
              </a:extLst>
            </p:cNvPr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>
                <a:extLst>
                  <a:ext uri="{FF2B5EF4-FFF2-40B4-BE49-F238E27FC236}">
                    <a16:creationId xmlns:a16="http://schemas.microsoft.com/office/drawing/2014/main" id="{44C7FCF7-082E-EC48-BE80-8991C787EBAC}"/>
                  </a:ext>
                </a:extLst>
              </p:cNvPr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D84070CB-54E2-844B-B858-5449B55F06BB}"/>
                  </a:ext>
                </a:extLst>
              </p:cNvPr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>
                <a:extLst>
                  <a:ext uri="{FF2B5EF4-FFF2-40B4-BE49-F238E27FC236}">
                    <a16:creationId xmlns:a16="http://schemas.microsoft.com/office/drawing/2014/main" id="{D1347707-DDF0-4645-A9AA-2BD9EB52E7B7}"/>
                  </a:ext>
                </a:extLst>
              </p:cNvPr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D5D3A99-1F57-6B43-9C49-E6EE6505DB86}"/>
              </a:ext>
            </a:extLst>
          </p:cNvPr>
          <p:cNvGrpSpPr/>
          <p:nvPr/>
        </p:nvGrpSpPr>
        <p:grpSpPr>
          <a:xfrm>
            <a:off x="1245705" y="2399251"/>
            <a:ext cx="4570482" cy="1508105"/>
            <a:chOff x="1654599" y="2374005"/>
            <a:chExt cx="4570482" cy="1508105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0DFB76A-7DF7-FC47-9D0B-99283B3125B1}"/>
                </a:ext>
              </a:extLst>
            </p:cNvPr>
            <p:cNvSpPr txBox="1"/>
            <p:nvPr/>
          </p:nvSpPr>
          <p:spPr>
            <a:xfrm>
              <a:off x="1654599" y="2374005"/>
              <a:ext cx="1806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3200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PART 3</a:t>
              </a:r>
              <a:endParaRPr kumimoji="1" lang="zh-CN" altLang="en-US" sz="3200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8CB3320-B46F-2C42-95A8-D920FED24137}"/>
                </a:ext>
              </a:extLst>
            </p:cNvPr>
            <p:cNvSpPr txBox="1"/>
            <p:nvPr/>
          </p:nvSpPr>
          <p:spPr>
            <a:xfrm>
              <a:off x="1654599" y="2958780"/>
              <a:ext cx="45704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强化学习求解</a:t>
              </a:r>
              <a:endParaRPr kumimoji="1" lang="en-US" altLang="zh-CN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8062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F00920A2-0901-7F4D-B826-74E90E791D14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56C6AB1-2A64-5040-B570-E5EB7C6ACD3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35A70FB-0E78-E143-A6B0-6C798DB5DAE9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FAA8282-E72F-714D-AAC7-106FBFE09A39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E2B3B02-9DBC-904B-8179-75DDAB95A374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977020C-E9DC-4748-8BA8-4B23608C3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173BDE6-9033-274C-BE0F-C69ADBB65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9" name="图片 28" descr="图片包含 游戏机, 画, 钟表&#10;&#10;描述已自动生成">
              <a:extLst>
                <a:ext uri="{FF2B5EF4-FFF2-40B4-BE49-F238E27FC236}">
                  <a16:creationId xmlns:a16="http://schemas.microsoft.com/office/drawing/2014/main" id="{F1808DE1-1643-7F47-8BAF-6ED28DB65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261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使用</a:t>
            </a: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DDPG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求解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7202E70-D7ED-2C4D-944B-BEEE7936FABB}"/>
              </a:ext>
            </a:extLst>
          </p:cNvPr>
          <p:cNvSpPr txBox="1"/>
          <p:nvPr/>
        </p:nvSpPr>
        <p:spPr>
          <a:xfrm>
            <a:off x="839787" y="4859911"/>
            <a:ext cx="10512425" cy="775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         </a:t>
            </a:r>
            <a:r>
              <a:rPr lang="zh-CN" altLang="en-US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由于建立的优化问题需要知道未来时刻的信道状态才能得到最优解，不能满足实时决策的需求，所以使用</a:t>
            </a:r>
            <a:r>
              <a:rPr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DDPG</a:t>
            </a:r>
            <a:r>
              <a:rPr lang="zh-CN" altLang="en-US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来解决连续变量的优化问题。</a:t>
            </a:r>
            <a:endParaRPr kumimoji="1" lang="zh-CN" altLang="en-US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C3DBEE-06AB-4680-A249-E54E4348E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7939" y="1142576"/>
            <a:ext cx="6991786" cy="361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49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5E57136A-AF76-6B4D-9FE7-616C7D9C780B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D9F4A5A-685A-F84E-855A-EBBE1DC1A0BA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C97505E-2180-A34C-81B1-558047F1366F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3D36D45-1B5D-1F4F-8665-9641B3DD7024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417DB47-8E2F-454F-B9E3-627B759CB7BD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0AFA4056-68E9-3A44-A2CE-50D8B14AE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F7615986-3EF2-1340-B8F6-F6B7B4597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5" name="图片 34" descr="图片包含 游戏机, 画, 钟表&#10;&#10;描述已自动生成">
              <a:extLst>
                <a:ext uri="{FF2B5EF4-FFF2-40B4-BE49-F238E27FC236}">
                  <a16:creationId xmlns:a16="http://schemas.microsoft.com/office/drawing/2014/main" id="{7A6EA1D1-58A7-4A43-B15D-2AA7986CA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强化学习环境</a:t>
            </a:r>
          </a:p>
        </p:txBody>
      </p: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856F1991-213E-4C24-9DEC-F6E30A6A5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729777"/>
              </p:ext>
            </p:extLst>
          </p:nvPr>
        </p:nvGraphicFramePr>
        <p:xfrm>
          <a:off x="1008152" y="1285289"/>
          <a:ext cx="5295124" cy="34392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3791">
                  <a:extLst>
                    <a:ext uri="{9D8B030D-6E8A-4147-A177-3AD203B41FA5}">
                      <a16:colId xmlns:a16="http://schemas.microsoft.com/office/drawing/2014/main" val="2853213941"/>
                    </a:ext>
                  </a:extLst>
                </a:gridCol>
                <a:gridCol w="2289827">
                  <a:extLst>
                    <a:ext uri="{9D8B030D-6E8A-4147-A177-3AD203B41FA5}">
                      <a16:colId xmlns:a16="http://schemas.microsoft.com/office/drawing/2014/main" val="995929341"/>
                    </a:ext>
                  </a:extLst>
                </a:gridCol>
                <a:gridCol w="2341506">
                  <a:extLst>
                    <a:ext uri="{9D8B030D-6E8A-4147-A177-3AD203B41FA5}">
                      <a16:colId xmlns:a16="http://schemas.microsoft.com/office/drawing/2014/main" val="197727257"/>
                    </a:ext>
                  </a:extLst>
                </a:gridCol>
              </a:tblGrid>
              <a:tr h="4299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Observation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取值范围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3295425"/>
                  </a:ext>
                </a:extLst>
              </a:tr>
              <a:tr h="4299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队列情况1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根据公式更新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98971431"/>
                  </a:ext>
                </a:extLst>
              </a:tr>
              <a:tr h="4299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队列情况2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根据公式更新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 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17144794"/>
                  </a:ext>
                </a:extLst>
              </a:tr>
              <a:tr h="4299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队列情况3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根据公式更新</a:t>
                      </a:r>
                      <a:endParaRPr lang="zh-CN" alt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3747811"/>
                  </a:ext>
                </a:extLst>
              </a:tr>
              <a:tr h="4299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队列情况4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根据公式更新</a:t>
                      </a:r>
                      <a:endParaRPr lang="zh-CN" alt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3981208"/>
                  </a:ext>
                </a:extLst>
              </a:tr>
              <a:tr h="4299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队列情况5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根据公式更新</a:t>
                      </a:r>
                      <a:endParaRPr lang="zh-CN" alt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4887967"/>
                  </a:ext>
                </a:extLst>
              </a:tr>
              <a:tr h="4299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基站信道状况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根据公式生成</a:t>
                      </a:r>
                      <a:endParaRPr lang="en-US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4116203"/>
                  </a:ext>
                </a:extLst>
              </a:tr>
              <a:tr h="4299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6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卫星信道状况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根据公式生成</a:t>
                      </a:r>
                      <a:endParaRPr lang="en-US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8209391"/>
                  </a:ext>
                </a:extLst>
              </a:tr>
            </a:tbl>
          </a:graphicData>
        </a:graphic>
      </p:graphicFrame>
      <p:graphicFrame>
        <p:nvGraphicFramePr>
          <p:cNvPr id="47" name="表格 46">
            <a:extLst>
              <a:ext uri="{FF2B5EF4-FFF2-40B4-BE49-F238E27FC236}">
                <a16:creationId xmlns:a16="http://schemas.microsoft.com/office/drawing/2014/main" id="{EDF9E6F3-8A37-415F-82C4-E52039224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266938"/>
              </p:ext>
            </p:extLst>
          </p:nvPr>
        </p:nvGraphicFramePr>
        <p:xfrm>
          <a:off x="1008152" y="4954279"/>
          <a:ext cx="5333832" cy="7688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9804">
                  <a:extLst>
                    <a:ext uri="{9D8B030D-6E8A-4147-A177-3AD203B41FA5}">
                      <a16:colId xmlns:a16="http://schemas.microsoft.com/office/drawing/2014/main" val="611891391"/>
                    </a:ext>
                  </a:extLst>
                </a:gridCol>
                <a:gridCol w="2366274">
                  <a:extLst>
                    <a:ext uri="{9D8B030D-6E8A-4147-A177-3AD203B41FA5}">
                      <a16:colId xmlns:a16="http://schemas.microsoft.com/office/drawing/2014/main" val="3330804079"/>
                    </a:ext>
                  </a:extLst>
                </a:gridCol>
                <a:gridCol w="2317754">
                  <a:extLst>
                    <a:ext uri="{9D8B030D-6E8A-4147-A177-3AD203B41FA5}">
                      <a16:colId xmlns:a16="http://schemas.microsoft.com/office/drawing/2014/main" val="3852463983"/>
                    </a:ext>
                  </a:extLst>
                </a:gridCol>
              </a:tblGrid>
              <a:tr h="3844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Action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取值范围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821920"/>
                  </a:ext>
                </a:extLst>
              </a:tr>
              <a:tr h="3844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任务卸载决策</a:t>
                      </a:r>
                      <a:endParaRPr lang="en-US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0~1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2858941"/>
                  </a:ext>
                </a:extLst>
              </a:tr>
            </a:tbl>
          </a:graphicData>
        </a:graphic>
      </p:graphicFrame>
      <p:graphicFrame>
        <p:nvGraphicFramePr>
          <p:cNvPr id="48" name="对象 47">
            <a:extLst>
              <a:ext uri="{FF2B5EF4-FFF2-40B4-BE49-F238E27FC236}">
                <a16:creationId xmlns:a16="http://schemas.microsoft.com/office/drawing/2014/main" id="{A0535CBA-6843-403D-B445-29590DD222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7946283"/>
              </p:ext>
            </p:extLst>
          </p:nvPr>
        </p:nvGraphicFramePr>
        <p:xfrm>
          <a:off x="12677001" y="1724819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5" name="AxMath" r:id="rId8" imgW="219275" imgH="200060" progId="Equation.AxMath">
                  <p:embed/>
                </p:oleObj>
              </mc:Choice>
              <mc:Fallback>
                <p:oleObj name="AxMath" r:id="rId8" imgW="219275" imgH="200060" progId="Equation.AxMath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77001" y="1724819"/>
                        <a:ext cx="2286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66">
            <a:extLst>
              <a:ext uri="{FF2B5EF4-FFF2-40B4-BE49-F238E27FC236}">
                <a16:creationId xmlns:a16="http://schemas.microsoft.com/office/drawing/2014/main" id="{AA1B1138-47C3-447A-BB81-AE054AD80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0" name="对象 49">
            <a:extLst>
              <a:ext uri="{FF2B5EF4-FFF2-40B4-BE49-F238E27FC236}">
                <a16:creationId xmlns:a16="http://schemas.microsoft.com/office/drawing/2014/main" id="{6A5F1FC2-9429-4619-8ED1-A54D34D5E8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885563"/>
              </p:ext>
            </p:extLst>
          </p:nvPr>
        </p:nvGraphicFramePr>
        <p:xfrm>
          <a:off x="6596063" y="4049713"/>
          <a:ext cx="4491037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6" name="AxMath" r:id="rId10" imgW="1867680" imgH="214200" progId="Equation.AxMath">
                  <p:embed/>
                </p:oleObj>
              </mc:Choice>
              <mc:Fallback>
                <p:oleObj name="AxMath" r:id="rId10" imgW="1867680" imgH="214200" progId="Equation.AxMath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6063" y="4049713"/>
                        <a:ext cx="4491037" cy="5508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矩形 52">
            <a:extLst>
              <a:ext uri="{FF2B5EF4-FFF2-40B4-BE49-F238E27FC236}">
                <a16:creationId xmlns:a16="http://schemas.microsoft.com/office/drawing/2014/main" id="{C4FEC928-02B5-427C-904F-E10311D4CB83}"/>
              </a:ext>
            </a:extLst>
          </p:cNvPr>
          <p:cNvSpPr/>
          <p:nvPr/>
        </p:nvSpPr>
        <p:spPr>
          <a:xfrm>
            <a:off x="7060908" y="2671630"/>
            <a:ext cx="258115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Reward</a:t>
            </a:r>
            <a:r>
              <a:rPr lang="zh-CN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945416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4D7DAC9-7C1A-9746-9669-031D3ABF7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</a:blip>
          <a:srcRect l="31594" r="24278" b="51573"/>
          <a:stretch/>
        </p:blipFill>
        <p:spPr>
          <a:xfrm>
            <a:off x="0" y="830209"/>
            <a:ext cx="6230698" cy="602779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6825660-A491-8E4E-9EEE-33F277319B7E}"/>
              </a:ext>
            </a:extLst>
          </p:cNvPr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7C442F01-4386-7A4E-927D-AA037FFABC10}"/>
                </a:ext>
              </a:extLst>
            </p:cNvPr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E335D21-03B3-B447-947B-CF04A6F75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E67E278-3BB9-8841-9961-71CDBA865AA0}"/>
                </a:ext>
              </a:extLst>
            </p:cNvPr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>
                <a:extLst>
                  <a:ext uri="{FF2B5EF4-FFF2-40B4-BE49-F238E27FC236}">
                    <a16:creationId xmlns:a16="http://schemas.microsoft.com/office/drawing/2014/main" id="{44C7FCF7-082E-EC48-BE80-8991C787EBAC}"/>
                  </a:ext>
                </a:extLst>
              </p:cNvPr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D84070CB-54E2-844B-B858-5449B55F06BB}"/>
                  </a:ext>
                </a:extLst>
              </p:cNvPr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>
                <a:extLst>
                  <a:ext uri="{FF2B5EF4-FFF2-40B4-BE49-F238E27FC236}">
                    <a16:creationId xmlns:a16="http://schemas.microsoft.com/office/drawing/2014/main" id="{D1347707-DDF0-4645-A9AA-2BD9EB52E7B7}"/>
                  </a:ext>
                </a:extLst>
              </p:cNvPr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D5D3A99-1F57-6B43-9C49-E6EE6505DB86}"/>
              </a:ext>
            </a:extLst>
          </p:cNvPr>
          <p:cNvGrpSpPr/>
          <p:nvPr/>
        </p:nvGrpSpPr>
        <p:grpSpPr>
          <a:xfrm>
            <a:off x="1245705" y="2399251"/>
            <a:ext cx="4570482" cy="1508105"/>
            <a:chOff x="1654599" y="2374005"/>
            <a:chExt cx="4570482" cy="1508105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0DFB76A-7DF7-FC47-9D0B-99283B3125B1}"/>
                </a:ext>
              </a:extLst>
            </p:cNvPr>
            <p:cNvSpPr txBox="1"/>
            <p:nvPr/>
          </p:nvSpPr>
          <p:spPr>
            <a:xfrm>
              <a:off x="1654599" y="2374005"/>
              <a:ext cx="1806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3200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PART 4</a:t>
              </a:r>
              <a:endParaRPr kumimoji="1" lang="zh-CN" altLang="en-US" sz="3200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8CB3320-B46F-2C42-95A8-D920FED24137}"/>
                </a:ext>
              </a:extLst>
            </p:cNvPr>
            <p:cNvSpPr txBox="1"/>
            <p:nvPr/>
          </p:nvSpPr>
          <p:spPr>
            <a:xfrm>
              <a:off x="1654599" y="2958780"/>
              <a:ext cx="45704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实验结果分析</a:t>
              </a:r>
              <a:endParaRPr kumimoji="1" lang="en-US" altLang="zh-CN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2307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706F3D8F-FAAA-2140-B796-1157B4BE68D0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1AEFDA7-4F58-8342-A9E1-CBBEDB06E01B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519A2E4-7654-7049-8574-E43694ED98FB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A78FB99-47D7-DA43-90CB-EBB967406AA4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7B7BD4A-0299-7142-A299-2C8531632FCA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5F8EFFCB-99B0-654F-8FED-048519017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93080F77-5917-384C-AFD1-66264B40D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>
              <a:extLst>
                <a:ext uri="{FF2B5EF4-FFF2-40B4-BE49-F238E27FC236}">
                  <a16:creationId xmlns:a16="http://schemas.microsoft.com/office/drawing/2014/main" id="{FE29D0C4-9C03-A64C-8458-ED23D8D7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实验结果分析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2893281-9E63-4745-90A4-1FDBFD5D5EDA}"/>
              </a:ext>
            </a:extLst>
          </p:cNvPr>
          <p:cNvGrpSpPr/>
          <p:nvPr/>
        </p:nvGrpSpPr>
        <p:grpSpPr>
          <a:xfrm>
            <a:off x="1038116" y="1230602"/>
            <a:ext cx="10229924" cy="1637372"/>
            <a:chOff x="1038116" y="1230602"/>
            <a:chExt cx="10229924" cy="163737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92E54EB-307D-7D45-A26F-0BA43DCFD1B2}"/>
                </a:ext>
              </a:extLst>
            </p:cNvPr>
            <p:cNvSpPr txBox="1"/>
            <p:nvPr/>
          </p:nvSpPr>
          <p:spPr>
            <a:xfrm>
              <a:off x="1038116" y="1230602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01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24A3600-F159-B64D-BF63-4388A1F5289C}"/>
                </a:ext>
              </a:extLst>
            </p:cNvPr>
            <p:cNvSpPr txBox="1"/>
            <p:nvPr/>
          </p:nvSpPr>
          <p:spPr>
            <a:xfrm>
              <a:off x="1745304" y="1331333"/>
              <a:ext cx="22589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任务按时完成率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9466586-F310-9842-BA43-4A3C75333F27}"/>
                </a:ext>
              </a:extLst>
            </p:cNvPr>
            <p:cNvSpPr txBox="1"/>
            <p:nvPr/>
          </p:nvSpPr>
          <p:spPr>
            <a:xfrm>
              <a:off x="1745304" y="1730868"/>
              <a:ext cx="9522736" cy="1137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hangingPunct="0">
                <a:lnSpc>
                  <a:spcPct val="130000"/>
                </a:lnSpc>
              </a:pPr>
              <a:r>
                <a:rPr kumimoji="1"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即任务是否在指定时间内完成</a:t>
              </a:r>
              <a:endParaRPr kumimoji="1"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pPr hangingPunct="0">
                <a:lnSpc>
                  <a:spcPct val="130000"/>
                </a:lnSpc>
              </a:pPr>
              <a:r>
                <a:rPr kumimoji="1"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1.</a:t>
              </a:r>
              <a:r>
                <a:rPr kumimoji="1"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与其他卸载方案比较</a:t>
              </a:r>
              <a:endParaRPr kumimoji="1"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pPr hangingPunct="0">
                <a:lnSpc>
                  <a:spcPct val="130000"/>
                </a:lnSpc>
              </a:pPr>
              <a:r>
                <a:rPr kumimoji="1"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2.</a:t>
              </a:r>
              <a:r>
                <a:rPr kumimoji="1"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随着任务到达量的增多观察任务完成率</a:t>
              </a:r>
            </a:p>
          </p:txBody>
        </p:sp>
      </p:grp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8648111-DA66-0C4F-8D4E-74F9F9E79346}"/>
              </a:ext>
            </a:extLst>
          </p:cNvPr>
          <p:cNvCxnSpPr>
            <a:cxnSpLocks/>
          </p:cNvCxnSpPr>
          <p:nvPr/>
        </p:nvCxnSpPr>
        <p:spPr>
          <a:xfrm>
            <a:off x="1745304" y="2866153"/>
            <a:ext cx="923081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256CF7E-79CE-8548-963F-F522E21318B1}"/>
              </a:ext>
            </a:extLst>
          </p:cNvPr>
          <p:cNvGrpSpPr/>
          <p:nvPr/>
        </p:nvGrpSpPr>
        <p:grpSpPr>
          <a:xfrm>
            <a:off x="1059137" y="2893036"/>
            <a:ext cx="10208903" cy="933032"/>
            <a:chOff x="1059137" y="2893036"/>
            <a:chExt cx="10208903" cy="933032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28C79B6-87B9-F64D-82BA-0F8633D102DF}"/>
                </a:ext>
              </a:extLst>
            </p:cNvPr>
            <p:cNvSpPr txBox="1"/>
            <p:nvPr/>
          </p:nvSpPr>
          <p:spPr>
            <a:xfrm>
              <a:off x="1745304" y="3009624"/>
              <a:ext cx="17940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用户的</a:t>
              </a:r>
              <a:r>
                <a:rPr kumimoji="1" lang="en-US" altLang="zh-CN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Cost</a:t>
              </a:r>
              <a:endParaRPr kumimoji="1" lang="zh-CN" altLang="en-US" sz="20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4D527AE-F715-484B-AD8A-811DE4F7D1C3}"/>
                </a:ext>
              </a:extLst>
            </p:cNvPr>
            <p:cNvSpPr txBox="1"/>
            <p:nvPr/>
          </p:nvSpPr>
          <p:spPr>
            <a:xfrm>
              <a:off x="1745304" y="3409159"/>
              <a:ext cx="9522736" cy="41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hangingPunct="0">
                <a:lnSpc>
                  <a:spcPct val="130000"/>
                </a:lnSpc>
              </a:pPr>
              <a:r>
                <a:rPr kumimoji="1"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与随机卸载和固定比例卸载相比是最低的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DBD1493-6D77-B24D-B8FC-640CF78B2E7B}"/>
                </a:ext>
              </a:extLst>
            </p:cNvPr>
            <p:cNvSpPr txBox="1"/>
            <p:nvPr/>
          </p:nvSpPr>
          <p:spPr>
            <a:xfrm>
              <a:off x="1059137" y="2893036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02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924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706F3D8F-FAAA-2140-B796-1157B4BE68D0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1AEFDA7-4F58-8342-A9E1-CBBEDB06E01B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519A2E4-7654-7049-8574-E43694ED98FB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A78FB99-47D7-DA43-90CB-EBB967406AA4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7B7BD4A-0299-7142-A299-2C8531632FCA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5F8EFFCB-99B0-654F-8FED-048519017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93080F77-5917-384C-AFD1-66264B40D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>
              <a:extLst>
                <a:ext uri="{FF2B5EF4-FFF2-40B4-BE49-F238E27FC236}">
                  <a16:creationId xmlns:a16="http://schemas.microsoft.com/office/drawing/2014/main" id="{FE29D0C4-9C03-A64C-8458-ED23D8D7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未来拓展方向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2893281-9E63-4745-90A4-1FDBFD5D5EDA}"/>
              </a:ext>
            </a:extLst>
          </p:cNvPr>
          <p:cNvGrpSpPr/>
          <p:nvPr/>
        </p:nvGrpSpPr>
        <p:grpSpPr>
          <a:xfrm>
            <a:off x="1038116" y="1230602"/>
            <a:ext cx="10229924" cy="917175"/>
            <a:chOff x="1038116" y="1230602"/>
            <a:chExt cx="10229924" cy="91717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92E54EB-307D-7D45-A26F-0BA43DCFD1B2}"/>
                </a:ext>
              </a:extLst>
            </p:cNvPr>
            <p:cNvSpPr txBox="1"/>
            <p:nvPr/>
          </p:nvSpPr>
          <p:spPr>
            <a:xfrm>
              <a:off x="1038116" y="1230602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01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24A3600-F159-B64D-BF63-4388A1F5289C}"/>
                </a:ext>
              </a:extLst>
            </p:cNvPr>
            <p:cNvSpPr txBox="1"/>
            <p:nvPr/>
          </p:nvSpPr>
          <p:spPr>
            <a:xfrm>
              <a:off x="1745304" y="1331333"/>
              <a:ext cx="30267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偏远地区</a:t>
              </a:r>
              <a:r>
                <a:rPr kumimoji="1" lang="en-US" altLang="zh-CN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~</a:t>
              </a:r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基站信号差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9466586-F310-9842-BA43-4A3C75333F27}"/>
                </a:ext>
              </a:extLst>
            </p:cNvPr>
            <p:cNvSpPr txBox="1"/>
            <p:nvPr/>
          </p:nvSpPr>
          <p:spPr>
            <a:xfrm>
              <a:off x="1745304" y="1730868"/>
              <a:ext cx="9522736" cy="41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hangingPunct="0">
                <a:lnSpc>
                  <a:spcPct val="130000"/>
                </a:lnSpc>
              </a:pPr>
              <a:r>
                <a:rPr kumimoji="1"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把场景换到城市区域，用卫星辅助信号差的地方以保证</a:t>
              </a:r>
              <a:r>
                <a:rPr kumimoji="1" lang="en-US" altLang="zh-CN" spc="300" dirty="0" err="1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embb</a:t>
              </a:r>
              <a:r>
                <a:rPr kumimoji="1"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，</a:t>
              </a:r>
              <a:r>
                <a:rPr kumimoji="1" lang="en-US" altLang="zh-CN" spc="300" dirty="0" err="1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urllc</a:t>
              </a:r>
              <a:r>
                <a:rPr kumimoji="1"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等需求</a:t>
              </a:r>
              <a:endParaRPr kumimoji="1"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8648111-DA66-0C4F-8D4E-74F9F9E79346}"/>
              </a:ext>
            </a:extLst>
          </p:cNvPr>
          <p:cNvCxnSpPr>
            <a:cxnSpLocks/>
          </p:cNvCxnSpPr>
          <p:nvPr/>
        </p:nvCxnSpPr>
        <p:spPr>
          <a:xfrm>
            <a:off x="1745304" y="2866153"/>
            <a:ext cx="923081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6606DF7B-4110-AE4F-95BF-E90F6A885CE4}"/>
              </a:ext>
            </a:extLst>
          </p:cNvPr>
          <p:cNvCxnSpPr>
            <a:cxnSpLocks/>
          </p:cNvCxnSpPr>
          <p:nvPr/>
        </p:nvCxnSpPr>
        <p:spPr>
          <a:xfrm>
            <a:off x="1745304" y="4544444"/>
            <a:ext cx="923081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256CF7E-79CE-8548-963F-F522E21318B1}"/>
              </a:ext>
            </a:extLst>
          </p:cNvPr>
          <p:cNvGrpSpPr/>
          <p:nvPr/>
        </p:nvGrpSpPr>
        <p:grpSpPr>
          <a:xfrm>
            <a:off x="1059137" y="2893036"/>
            <a:ext cx="10208903" cy="933032"/>
            <a:chOff x="1059137" y="2893036"/>
            <a:chExt cx="10208903" cy="933032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28C79B6-87B9-F64D-82BA-0F8633D102DF}"/>
                </a:ext>
              </a:extLst>
            </p:cNvPr>
            <p:cNvSpPr txBox="1"/>
            <p:nvPr/>
          </p:nvSpPr>
          <p:spPr>
            <a:xfrm>
              <a:off x="1745304" y="3009624"/>
              <a:ext cx="54938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丰富服务类型，使用智能的强化学习算法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4D527AE-F715-484B-AD8A-811DE4F7D1C3}"/>
                </a:ext>
              </a:extLst>
            </p:cNvPr>
            <p:cNvSpPr txBox="1"/>
            <p:nvPr/>
          </p:nvSpPr>
          <p:spPr>
            <a:xfrm>
              <a:off x="1745304" y="3409159"/>
              <a:ext cx="9522736" cy="41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hangingPunct="0">
                <a:lnSpc>
                  <a:spcPct val="130000"/>
                </a:lnSpc>
              </a:pPr>
              <a:r>
                <a:rPr kumimoji="1"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针对不同需求的服务可以智能切换算法以满足用户需求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DBD1493-6D77-B24D-B8FC-640CF78B2E7B}"/>
                </a:ext>
              </a:extLst>
            </p:cNvPr>
            <p:cNvSpPr txBox="1"/>
            <p:nvPr/>
          </p:nvSpPr>
          <p:spPr>
            <a:xfrm>
              <a:off x="1059137" y="2893036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02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FE14A62-07FD-8E45-8F19-49C426C9BA69}"/>
              </a:ext>
            </a:extLst>
          </p:cNvPr>
          <p:cNvGrpSpPr/>
          <p:nvPr/>
        </p:nvGrpSpPr>
        <p:grpSpPr>
          <a:xfrm>
            <a:off x="1059137" y="4561898"/>
            <a:ext cx="10224344" cy="928461"/>
            <a:chOff x="1059137" y="4561898"/>
            <a:chExt cx="10224344" cy="92846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27E14A6-C072-8544-A580-F0C814B7AA02}"/>
                </a:ext>
              </a:extLst>
            </p:cNvPr>
            <p:cNvSpPr txBox="1"/>
            <p:nvPr/>
          </p:nvSpPr>
          <p:spPr>
            <a:xfrm>
              <a:off x="1760745" y="4673915"/>
              <a:ext cx="2544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从系统的角度分析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97EB1E8-FE08-2741-BFD9-E3A405DAA814}"/>
                </a:ext>
              </a:extLst>
            </p:cNvPr>
            <p:cNvSpPr txBox="1"/>
            <p:nvPr/>
          </p:nvSpPr>
          <p:spPr>
            <a:xfrm>
              <a:off x="1760745" y="5073450"/>
              <a:ext cx="9522736" cy="41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hangingPunct="0">
                <a:lnSpc>
                  <a:spcPct val="130000"/>
                </a:lnSpc>
              </a:pPr>
              <a:r>
                <a:rPr kumimoji="1"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从系统角度分析就是合理的分配系统资源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07DD2102-36D4-124D-80D3-56C45A420E79}"/>
                </a:ext>
              </a:extLst>
            </p:cNvPr>
            <p:cNvSpPr txBox="1"/>
            <p:nvPr/>
          </p:nvSpPr>
          <p:spPr>
            <a:xfrm>
              <a:off x="1059137" y="4561898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03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4934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4D7DAC9-7C1A-9746-9669-031D3ABF7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</a:blip>
          <a:srcRect l="31594" r="24278" b="51573"/>
          <a:stretch/>
        </p:blipFill>
        <p:spPr>
          <a:xfrm>
            <a:off x="0" y="830209"/>
            <a:ext cx="6230698" cy="602779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6825660-A491-8E4E-9EEE-33F277319B7E}"/>
              </a:ext>
            </a:extLst>
          </p:cNvPr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7C442F01-4386-7A4E-927D-AA037FFABC10}"/>
                </a:ext>
              </a:extLst>
            </p:cNvPr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E335D21-03B3-B447-947B-CF04A6F75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E67E278-3BB9-8841-9961-71CDBA865AA0}"/>
                </a:ext>
              </a:extLst>
            </p:cNvPr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>
                <a:extLst>
                  <a:ext uri="{FF2B5EF4-FFF2-40B4-BE49-F238E27FC236}">
                    <a16:creationId xmlns:a16="http://schemas.microsoft.com/office/drawing/2014/main" id="{44C7FCF7-082E-EC48-BE80-8991C787EBAC}"/>
                  </a:ext>
                </a:extLst>
              </p:cNvPr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D84070CB-54E2-844B-B858-5449B55F06BB}"/>
                  </a:ext>
                </a:extLst>
              </p:cNvPr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>
                <a:extLst>
                  <a:ext uri="{FF2B5EF4-FFF2-40B4-BE49-F238E27FC236}">
                    <a16:creationId xmlns:a16="http://schemas.microsoft.com/office/drawing/2014/main" id="{D1347707-DDF0-4645-A9AA-2BD9EB52E7B7}"/>
                  </a:ext>
                </a:extLst>
              </p:cNvPr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D5D3A99-1F57-6B43-9C49-E6EE6505DB86}"/>
              </a:ext>
            </a:extLst>
          </p:cNvPr>
          <p:cNvGrpSpPr/>
          <p:nvPr/>
        </p:nvGrpSpPr>
        <p:grpSpPr>
          <a:xfrm>
            <a:off x="1245705" y="2399251"/>
            <a:ext cx="4570482" cy="1508105"/>
            <a:chOff x="1654599" y="2374005"/>
            <a:chExt cx="4570482" cy="1508105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0DFB76A-7DF7-FC47-9D0B-99283B3125B1}"/>
                </a:ext>
              </a:extLst>
            </p:cNvPr>
            <p:cNvSpPr txBox="1"/>
            <p:nvPr/>
          </p:nvSpPr>
          <p:spPr>
            <a:xfrm>
              <a:off x="1654599" y="2374005"/>
              <a:ext cx="1806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3200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PART 5</a:t>
              </a:r>
              <a:endParaRPr kumimoji="1" lang="zh-CN" altLang="en-US" sz="3200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8CB3320-B46F-2C42-95A8-D920FED24137}"/>
                </a:ext>
              </a:extLst>
            </p:cNvPr>
            <p:cNvSpPr txBox="1"/>
            <p:nvPr/>
          </p:nvSpPr>
          <p:spPr>
            <a:xfrm>
              <a:off x="1654599" y="2958780"/>
              <a:ext cx="45704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其他成员汇报</a:t>
              </a:r>
              <a:endParaRPr kumimoji="1" lang="en-US" altLang="zh-CN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8919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688555-945E-8541-9F89-F8445E2A4B6C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C3CD16C-BBF6-EA48-9615-31D43C6FABB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F9E61C-0676-C740-BAA8-5FA5E4DE273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1E5855-ED09-BB4A-904C-06BD695D469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460B2D-3027-A548-882D-EAE8B29A80C7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8AF64D5-61E2-2C4D-B770-AF01C4A4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6736CBC-8395-5D49-9564-F1D3E60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C52A9106-CB4D-B748-9654-A6EEE495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贺靖超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BAD8A00-B11E-4715-BF98-28FC13B5B1E4}"/>
              </a:ext>
            </a:extLst>
          </p:cNvPr>
          <p:cNvSpPr/>
          <p:nvPr/>
        </p:nvSpPr>
        <p:spPr>
          <a:xfrm>
            <a:off x="839416" y="1141556"/>
            <a:ext cx="10842911" cy="4051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lnSpc>
                <a:spcPct val="130000"/>
              </a:lnSpc>
              <a:defRPr/>
            </a:pPr>
            <a:r>
              <a:rPr lang="zh-CN" altLang="en-US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本周阅读文献：</a:t>
            </a:r>
            <a:endParaRPr lang="en-US" altLang="zh-CN" sz="2000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indent="406400" algn="just" hangingPunct="0">
              <a:lnSpc>
                <a:spcPct val="130000"/>
              </a:lnSpc>
              <a:defRPr/>
            </a:pPr>
            <a:r>
              <a:rPr lang="zh-CN" altLang="en-US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一篇基于</a:t>
            </a:r>
            <a:r>
              <a:rPr lang="en-US" altLang="zh-CN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NOMA</a:t>
            </a:r>
            <a:r>
              <a:rPr lang="zh-CN" altLang="en-US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的</a:t>
            </a:r>
            <a:r>
              <a:rPr lang="en-US" altLang="zh-CN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D2D</a:t>
            </a:r>
            <a:r>
              <a:rPr lang="zh-CN" altLang="en-US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资源分配文章，主要参考其基于博弈论的频谱分配和功率分配过程，考虑可用于大规模无人机网络中。</a:t>
            </a:r>
            <a:endParaRPr lang="en-US" altLang="zh-CN" sz="2000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pPr indent="406400" algn="just" hangingPunct="0">
              <a:lnSpc>
                <a:spcPct val="130000"/>
              </a:lnSpc>
              <a:defRPr/>
            </a:pPr>
            <a:r>
              <a:rPr lang="en-US" altLang="zh-CN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[1] Sub-Channel and Power Allocation for Non-Orthogonal Multiple Access Relay Networks with Amplify-and-Forward Protocol</a:t>
            </a:r>
          </a:p>
          <a:p>
            <a:pPr algn="just" hangingPunct="0">
              <a:lnSpc>
                <a:spcPct val="130000"/>
              </a:lnSpc>
              <a:defRPr/>
            </a:pPr>
            <a:r>
              <a:rPr lang="zh-CN" altLang="en-US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本周工作进展：</a:t>
            </a:r>
            <a:endParaRPr lang="en-US" altLang="zh-CN" sz="2000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pPr indent="406400" algn="just" hangingPunct="0">
              <a:lnSpc>
                <a:spcPct val="130000"/>
              </a:lnSpc>
              <a:defRPr/>
            </a:pPr>
            <a:r>
              <a:rPr lang="zh-CN" altLang="en-US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修改了之前系统模型的问题，主要有：</a:t>
            </a:r>
            <a:endParaRPr lang="en-US" altLang="zh-CN" sz="2000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pPr indent="-342900" algn="just" hangingPunct="0">
              <a:lnSpc>
                <a:spcPct val="130000"/>
              </a:lnSpc>
              <a:buAutoNum type="arabicPeriod"/>
              <a:defRPr/>
            </a:pPr>
            <a:r>
              <a:rPr lang="zh-CN" altLang="en-US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在优化的目标函数中，加入了对无人机负载均衡的考虑</a:t>
            </a:r>
            <a:endParaRPr lang="en-US" altLang="zh-CN" sz="2000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pPr indent="-342900" algn="just" hangingPunct="0">
              <a:lnSpc>
                <a:spcPct val="130000"/>
              </a:lnSpc>
              <a:buAutoNum type="arabicPeriod"/>
              <a:defRPr/>
            </a:pPr>
            <a:r>
              <a:rPr lang="zh-CN" altLang="en-US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找到一处传输模型的错误正想方法修改</a:t>
            </a:r>
            <a:endParaRPr lang="en-US" altLang="zh-CN" sz="2000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pPr algn="just" hangingPunct="0">
              <a:lnSpc>
                <a:spcPct val="130000"/>
              </a:lnSpc>
            </a:pPr>
            <a:endParaRPr lang="en-US" altLang="zh-CN" sz="2000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973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688555-945E-8541-9F89-F8445E2A4B6C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C3CD16C-BBF6-EA48-9615-31D43C6FABB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F9E61C-0676-C740-BAA8-5FA5E4DE273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1E5855-ED09-BB4A-904C-06BD695D469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460B2D-3027-A548-882D-EAE8B29A80C7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8AF64D5-61E2-2C4D-B770-AF01C4A4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6736CBC-8395-5D49-9564-F1D3E60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C52A9106-CB4D-B748-9654-A6EEE495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陈子衍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BAD8A00-B11E-4715-BF98-28FC13B5B1E4}"/>
              </a:ext>
            </a:extLst>
          </p:cNvPr>
          <p:cNvSpPr/>
          <p:nvPr/>
        </p:nvSpPr>
        <p:spPr>
          <a:xfrm>
            <a:off x="482564" y="981077"/>
            <a:ext cx="11552070" cy="5492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lnSpc>
                <a:spcPct val="130000"/>
              </a:lnSpc>
              <a:defRPr/>
            </a:pPr>
            <a:r>
              <a:rPr lang="zh-CN" altLang="en-US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本周阅读文献：</a:t>
            </a:r>
            <a:endParaRPr lang="en-US" altLang="zh-CN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  <a:defRPr/>
            </a:pPr>
            <a:r>
              <a:rPr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         [1] </a:t>
            </a:r>
            <a:r>
              <a:rPr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Energy-Efficient UAV Communication With Trajectory Optimization</a:t>
            </a:r>
          </a:p>
          <a:p>
            <a:pPr algn="just" hangingPunct="0">
              <a:lnSpc>
                <a:spcPct val="130000"/>
              </a:lnSpc>
              <a:defRPr/>
            </a:pPr>
            <a:r>
              <a:rPr lang="zh-CN" altLang="en-US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           论文基于运动学模型（速度、加速度）对</a:t>
            </a:r>
            <a:r>
              <a:rPr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UAV</a:t>
            </a:r>
            <a:r>
              <a:rPr lang="zh-CN" altLang="en-US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的能量消耗模型进行了分析，基于此模型定义了能量效率的计算方法，并提出了相应的</a:t>
            </a:r>
            <a:r>
              <a:rPr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UAV</a:t>
            </a:r>
            <a:r>
              <a:rPr lang="zh-CN" altLang="en-US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轨迹规划策略。</a:t>
            </a:r>
            <a:endParaRPr lang="en-US" altLang="zh-CN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  <a:defRPr/>
            </a:pPr>
            <a:r>
              <a:rPr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       [2] Backhaul-aware Robust 3D Drone Placement in 5G+ Wireless Networks</a:t>
            </a:r>
          </a:p>
          <a:p>
            <a:pPr algn="just" hangingPunct="0">
              <a:lnSpc>
                <a:spcPct val="130000"/>
              </a:lnSpc>
              <a:defRPr/>
            </a:pPr>
            <a:r>
              <a:rPr lang="zh-CN" altLang="en-US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            主要参考了论文中优化目标（总带宽）和约束（包括无线回程速率），来优化模型。</a:t>
            </a:r>
            <a:endParaRPr lang="en-US" altLang="zh-CN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  <a:defRPr/>
            </a:pPr>
            <a:r>
              <a:rPr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       [3] Survey of Important Issues in UAV Communication Networks</a:t>
            </a:r>
          </a:p>
          <a:p>
            <a:pPr algn="just" hangingPunct="0">
              <a:lnSpc>
                <a:spcPct val="130000"/>
              </a:lnSpc>
              <a:defRPr/>
            </a:pPr>
            <a:r>
              <a:rPr lang="zh-CN" altLang="en-US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            论文对</a:t>
            </a:r>
            <a:r>
              <a:rPr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UAV</a:t>
            </a:r>
            <a:r>
              <a:rPr lang="zh-CN" altLang="en-US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通信网络中的许多问题进行归纳，目前主要参考其中关于</a:t>
            </a:r>
            <a:r>
              <a:rPr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UAV</a:t>
            </a:r>
            <a:r>
              <a:rPr lang="zh-CN" altLang="en-US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能量效率这一部分的内容。</a:t>
            </a:r>
            <a:endParaRPr lang="en-US" altLang="zh-CN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  <a:defRPr/>
            </a:pPr>
            <a:r>
              <a:rPr lang="zh-CN" altLang="en-US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本周工作进展：</a:t>
            </a:r>
            <a:endParaRPr lang="en-US" altLang="zh-CN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+mn-lt"/>
            </a:endParaRPr>
          </a:p>
          <a:p>
            <a:pPr indent="-342900" algn="just" hangingPunct="0">
              <a:lnSpc>
                <a:spcPct val="130000"/>
              </a:lnSpc>
              <a:buAutoNum type="arabicPeriod"/>
              <a:defRPr/>
            </a:pPr>
            <a:r>
              <a:rPr lang="zh-CN" altLang="en-US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利用论文</a:t>
            </a:r>
            <a:r>
              <a:rPr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[1]</a:t>
            </a:r>
            <a:r>
              <a:rPr lang="zh-CN" altLang="en-US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和</a:t>
            </a:r>
            <a:r>
              <a:rPr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[2]</a:t>
            </a:r>
            <a:r>
              <a:rPr lang="zh-CN" altLang="en-US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+mn-lt"/>
              </a:rPr>
              <a:t>中的</a:t>
            </a:r>
            <a:r>
              <a:rPr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UAV</a:t>
            </a:r>
            <a:r>
              <a:rPr lang="zh-CN" altLang="en-US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能量消耗模型对之前系统模型进行了修改，增加了</a:t>
            </a:r>
            <a:r>
              <a:rPr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UAV</a:t>
            </a:r>
            <a:r>
              <a:rPr lang="zh-CN" altLang="en-US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能量的约束；</a:t>
            </a:r>
            <a:endParaRPr lang="en-US" altLang="zh-CN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indent="-342900" algn="just" hangingPunct="0">
              <a:lnSpc>
                <a:spcPct val="130000"/>
              </a:lnSpc>
              <a:buAutoNum type="arabicPeriod"/>
              <a:defRPr/>
            </a:pPr>
            <a:r>
              <a:rPr lang="zh-CN" altLang="en-US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整理了</a:t>
            </a:r>
            <a:r>
              <a:rPr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UAV</a:t>
            </a:r>
            <a:r>
              <a:rPr lang="zh-CN" altLang="en-US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SFC</a:t>
            </a:r>
            <a:r>
              <a:rPr lang="zh-CN" altLang="en-US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相关的论文；</a:t>
            </a:r>
            <a:endParaRPr lang="en-US" altLang="zh-CN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indent="-342900" algn="just" hangingPunct="0">
              <a:lnSpc>
                <a:spcPct val="130000"/>
              </a:lnSpc>
              <a:buAutoNum type="arabicPeriod"/>
              <a:defRPr/>
            </a:pPr>
            <a:r>
              <a:rPr lang="zh-CN" altLang="en-US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考虑使用图网络来进行后续仿真，正阅读相关论文。</a:t>
            </a:r>
            <a:endParaRPr lang="en-US" altLang="zh-CN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</a:pPr>
            <a:endParaRPr lang="en-US" altLang="zh-CN" sz="2000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041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E924214-9500-FB48-B3C4-FACEAB65FF20}"/>
              </a:ext>
            </a:extLst>
          </p:cNvPr>
          <p:cNvGrpSpPr/>
          <p:nvPr/>
        </p:nvGrpSpPr>
        <p:grpSpPr>
          <a:xfrm>
            <a:off x="0" y="-2"/>
            <a:ext cx="12192000" cy="6858003"/>
            <a:chOff x="0" y="-2"/>
            <a:chExt cx="12192000" cy="6858003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F661687-7EF2-AA4C-934D-92BEF86F8B1A}"/>
                </a:ext>
              </a:extLst>
            </p:cNvPr>
            <p:cNvSpPr/>
            <p:nvPr/>
          </p:nvSpPr>
          <p:spPr>
            <a:xfrm>
              <a:off x="0" y="-2"/>
              <a:ext cx="12192000" cy="1062679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A777946-4C71-BB46-A6E1-DB084E5AC78C}"/>
                </a:ext>
              </a:extLst>
            </p:cNvPr>
            <p:cNvSpPr/>
            <p:nvPr/>
          </p:nvSpPr>
          <p:spPr>
            <a:xfrm>
              <a:off x="0" y="106267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971EE58-9354-A34F-9983-C70F842E8B74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alpha val="80000"/>
                    <a:lumMod val="94000"/>
                    <a:lumOff val="6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5F73072-5CD4-8F4C-BD23-C26EFE2ACEA1}"/>
              </a:ext>
            </a:extLst>
          </p:cNvPr>
          <p:cNvGrpSpPr/>
          <p:nvPr/>
        </p:nvGrpSpPr>
        <p:grpSpPr>
          <a:xfrm>
            <a:off x="623392" y="260058"/>
            <a:ext cx="2162740" cy="693697"/>
            <a:chOff x="623392" y="260058"/>
            <a:chExt cx="2162740" cy="69369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847803D-B9BB-3042-9C9F-3AE5DAE98141}"/>
                </a:ext>
              </a:extLst>
            </p:cNvPr>
            <p:cNvSpPr txBox="1"/>
            <p:nvPr/>
          </p:nvSpPr>
          <p:spPr>
            <a:xfrm>
              <a:off x="857591" y="553645"/>
              <a:ext cx="192854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spc="300" dirty="0">
                  <a:solidFill>
                    <a:schemeClr val="bg1">
                      <a:alpha val="38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CONTENTS</a:t>
              </a:r>
              <a:endParaRPr kumimoji="1" lang="zh-CN" altLang="en-US" sz="2000" b="1" spc="300" dirty="0">
                <a:solidFill>
                  <a:schemeClr val="bg1">
                    <a:alpha val="38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8713944-CFF2-C847-949E-B7125A265952}"/>
                </a:ext>
              </a:extLst>
            </p:cNvPr>
            <p:cNvSpPr txBox="1"/>
            <p:nvPr/>
          </p:nvSpPr>
          <p:spPr>
            <a:xfrm>
              <a:off x="623392" y="260058"/>
              <a:ext cx="1159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3200" b="1" spc="6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目录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8FF06EA-9BF8-7F40-AE00-A506C4196207}"/>
              </a:ext>
            </a:extLst>
          </p:cNvPr>
          <p:cNvGrpSpPr/>
          <p:nvPr/>
        </p:nvGrpSpPr>
        <p:grpSpPr>
          <a:xfrm>
            <a:off x="133400" y="303140"/>
            <a:ext cx="11901234" cy="6632796"/>
            <a:chOff x="133400" y="303140"/>
            <a:chExt cx="11901234" cy="663279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C47248B-C5FF-9047-8E30-C7A825C25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303140"/>
              <a:ext cx="2031325" cy="40312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C577222-289B-8241-9401-F98A4C7EC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12" name="图片 11" descr="图片包含 游戏机, 画, 钟表&#10;&#10;描述已自动生成">
              <a:extLst>
                <a:ext uri="{FF2B5EF4-FFF2-40B4-BE49-F238E27FC236}">
                  <a16:creationId xmlns:a16="http://schemas.microsoft.com/office/drawing/2014/main" id="{82E8DECF-434E-764A-8E8E-0836F22C5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9179D28-D537-1246-897D-13EAEA90A246}"/>
              </a:ext>
            </a:extLst>
          </p:cNvPr>
          <p:cNvGrpSpPr/>
          <p:nvPr/>
        </p:nvGrpSpPr>
        <p:grpSpPr>
          <a:xfrm>
            <a:off x="868945" y="2189165"/>
            <a:ext cx="3551431" cy="1107996"/>
            <a:chOff x="1232604" y="1595937"/>
            <a:chExt cx="3551431" cy="110799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A705A7A-381D-5B40-B486-E22B0967C3DB}"/>
                </a:ext>
              </a:extLst>
            </p:cNvPr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FFEC18C-CC94-9340-97F4-CAB9DEBB8A27}"/>
                </a:ext>
              </a:extLst>
            </p:cNvPr>
            <p:cNvSpPr txBox="1"/>
            <p:nvPr/>
          </p:nvSpPr>
          <p:spPr>
            <a:xfrm>
              <a:off x="1396569" y="2209855"/>
              <a:ext cx="33874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背景、关键技术介绍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589B436-F8E4-A64C-84E6-C3D6B99051E9}"/>
              </a:ext>
            </a:extLst>
          </p:cNvPr>
          <p:cNvGrpSpPr/>
          <p:nvPr/>
        </p:nvGrpSpPr>
        <p:grpSpPr>
          <a:xfrm>
            <a:off x="4673119" y="2189165"/>
            <a:ext cx="2079874" cy="1107996"/>
            <a:chOff x="1232604" y="1595937"/>
            <a:chExt cx="2079874" cy="1107996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EF8D10A-DC0A-864F-9B3B-92C3EB5293DC}"/>
                </a:ext>
              </a:extLst>
            </p:cNvPr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B71A69C-4A46-E24A-A259-C1ED768D612B}"/>
                </a:ext>
              </a:extLst>
            </p:cNvPr>
            <p:cNvSpPr txBox="1"/>
            <p:nvPr/>
          </p:nvSpPr>
          <p:spPr>
            <a:xfrm>
              <a:off x="1396569" y="2209855"/>
              <a:ext cx="19159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问题与建模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2171D82-3F72-0D45-9DD6-E0CDDEF0B041}"/>
              </a:ext>
            </a:extLst>
          </p:cNvPr>
          <p:cNvGrpSpPr/>
          <p:nvPr/>
        </p:nvGrpSpPr>
        <p:grpSpPr>
          <a:xfrm>
            <a:off x="862968" y="4113374"/>
            <a:ext cx="2772371" cy="1107996"/>
            <a:chOff x="1232604" y="1595937"/>
            <a:chExt cx="2772371" cy="1107996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65F82A3-06E7-F246-AEC8-B30095A7A4C4}"/>
                </a:ext>
              </a:extLst>
            </p:cNvPr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3B5E9D-DD90-1846-A625-2FE86DA37E0E}"/>
                </a:ext>
              </a:extLst>
            </p:cNvPr>
            <p:cNvSpPr txBox="1"/>
            <p:nvPr/>
          </p:nvSpPr>
          <p:spPr>
            <a:xfrm>
              <a:off x="1396569" y="2209855"/>
              <a:ext cx="2608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用强化学习求解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B7E2A5F-DAC0-3049-89ED-1613EE3B381C}"/>
              </a:ext>
            </a:extLst>
          </p:cNvPr>
          <p:cNvGrpSpPr/>
          <p:nvPr/>
        </p:nvGrpSpPr>
        <p:grpSpPr>
          <a:xfrm>
            <a:off x="4667142" y="4113374"/>
            <a:ext cx="2426123" cy="1107996"/>
            <a:chOff x="1232604" y="1595937"/>
            <a:chExt cx="2426123" cy="1107996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4381C1D-597B-C242-8D06-F4371BCBF34F}"/>
                </a:ext>
              </a:extLst>
            </p:cNvPr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04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1A7F4F8-AC6E-6E41-93FA-6153C78FBBF0}"/>
                </a:ext>
              </a:extLst>
            </p:cNvPr>
            <p:cNvSpPr txBox="1"/>
            <p:nvPr/>
          </p:nvSpPr>
          <p:spPr>
            <a:xfrm>
              <a:off x="1396569" y="2209855"/>
              <a:ext cx="2262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实验结果分析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5783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A675363A-0911-7349-A790-22877BA5C207}"/>
              </a:ext>
            </a:extLst>
          </p:cNvPr>
          <p:cNvSpPr/>
          <p:nvPr/>
        </p:nvSpPr>
        <p:spPr>
          <a:xfrm>
            <a:off x="346287" y="375495"/>
            <a:ext cx="11462658" cy="6077693"/>
          </a:xfrm>
          <a:prstGeom prst="rect">
            <a:avLst/>
          </a:prstGeom>
          <a:gradFill>
            <a:gsLst>
              <a:gs pos="0">
                <a:schemeClr val="bg1">
                  <a:alpha val="7000"/>
                </a:schemeClr>
              </a:gs>
              <a:gs pos="38000">
                <a:schemeClr val="bg1">
                  <a:alpha val="0"/>
                </a:schemeClr>
              </a:gs>
              <a:gs pos="62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0"/>
          </a:gradFill>
          <a:ln w="19050">
            <a:gradFill>
              <a:gsLst>
                <a:gs pos="0">
                  <a:schemeClr val="bg1"/>
                </a:gs>
                <a:gs pos="38000">
                  <a:schemeClr val="bg1">
                    <a:alpha val="0"/>
                  </a:schemeClr>
                </a:gs>
                <a:gs pos="62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 descr="图片包含 游戏机, 画, 钟表&#10;&#10;描述已自动生成">
            <a:extLst>
              <a:ext uri="{FF2B5EF4-FFF2-40B4-BE49-F238E27FC236}">
                <a16:creationId xmlns:a16="http://schemas.microsoft.com/office/drawing/2014/main" id="{A1AD7DCB-39D2-A84B-9C99-0071993CE6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145" y="122295"/>
            <a:ext cx="3019710" cy="6169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94D919-8A2D-A84C-BAF8-4EC45AF8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2435" y="6220399"/>
            <a:ext cx="2050361" cy="406902"/>
          </a:xfrm>
          <a:prstGeom prst="rect">
            <a:avLst/>
          </a:prstGeom>
        </p:spPr>
      </p:pic>
      <p:pic>
        <p:nvPicPr>
          <p:cNvPr id="10" name="图片 9" descr="图片包含 游戏机, 画&#10;&#10;描述已自动生成">
            <a:extLst>
              <a:ext uri="{FF2B5EF4-FFF2-40B4-BE49-F238E27FC236}">
                <a16:creationId xmlns:a16="http://schemas.microsoft.com/office/drawing/2014/main" id="{BC032A8A-9A5B-E04A-8688-CFB6EABBDEE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133960" y="690867"/>
            <a:ext cx="9887309" cy="3229854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62D31072-9148-A448-94A2-250D1731788C}"/>
              </a:ext>
            </a:extLst>
          </p:cNvPr>
          <p:cNvCxnSpPr/>
          <p:nvPr/>
        </p:nvCxnSpPr>
        <p:spPr>
          <a:xfrm>
            <a:off x="2854036" y="3541855"/>
            <a:ext cx="6483928" cy="0"/>
          </a:xfrm>
          <a:prstGeom prst="line">
            <a:avLst/>
          </a:prstGeom>
          <a:ln w="19050">
            <a:gradFill>
              <a:gsLst>
                <a:gs pos="50000">
                  <a:schemeClr val="bg1"/>
                </a:gs>
                <a:gs pos="0">
                  <a:schemeClr val="bg1">
                    <a:lumMod val="100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986F66E5-18C0-C64B-8634-4CB8BDF5BE78}"/>
              </a:ext>
            </a:extLst>
          </p:cNvPr>
          <p:cNvSpPr/>
          <p:nvPr/>
        </p:nvSpPr>
        <p:spPr>
          <a:xfrm>
            <a:off x="3341639" y="3789868"/>
            <a:ext cx="5589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QUESTIONS</a:t>
            </a:r>
            <a:r>
              <a:rPr lang="zh-CN" altLang="en-US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&amp;</a:t>
            </a:r>
            <a:r>
              <a:rPr lang="zh-CN" altLang="en-US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ANSWERS</a:t>
            </a:r>
            <a:endParaRPr lang="zh-CN" altLang="en-US" sz="1600" spc="1200" dirty="0">
              <a:solidFill>
                <a:schemeClr val="bg1"/>
              </a:solidFill>
              <a:effectLst>
                <a:outerShdw dist="12700" dir="5400000" algn="ctr" rotWithShape="0">
                  <a:srgbClr val="000000"/>
                </a:outerShdw>
              </a:effectLst>
              <a:latin typeface="Arial" panose="020B0604020202020204" pitchFamily="34" charset="0"/>
              <a:ea typeface="Microsoft YaHei Light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AF98CBD-D89A-2E47-8A78-304CDD28127D}"/>
              </a:ext>
            </a:extLst>
          </p:cNvPr>
          <p:cNvSpPr txBox="1"/>
          <p:nvPr/>
        </p:nvSpPr>
        <p:spPr>
          <a:xfrm>
            <a:off x="3389667" y="2433859"/>
            <a:ext cx="5493812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b="1" spc="300" dirty="0">
                <a:ln w="952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感谢大家观看</a:t>
            </a:r>
          </a:p>
        </p:txBody>
      </p:sp>
    </p:spTree>
    <p:extLst>
      <p:ext uri="{BB962C8B-B14F-4D97-AF65-F5344CB8AC3E}">
        <p14:creationId xmlns:p14="http://schemas.microsoft.com/office/powerpoint/2010/main" val="2570093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4D7DAC9-7C1A-9746-9669-031D3ABF7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</a:blip>
          <a:srcRect l="31594" r="24278" b="51573"/>
          <a:stretch/>
        </p:blipFill>
        <p:spPr>
          <a:xfrm>
            <a:off x="0" y="830209"/>
            <a:ext cx="6230698" cy="602779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6825660-A491-8E4E-9EEE-33F277319B7E}"/>
              </a:ext>
            </a:extLst>
          </p:cNvPr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7C442F01-4386-7A4E-927D-AA037FFABC10}"/>
                </a:ext>
              </a:extLst>
            </p:cNvPr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E335D21-03B3-B447-947B-CF04A6F75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E67E278-3BB9-8841-9961-71CDBA865AA0}"/>
                </a:ext>
              </a:extLst>
            </p:cNvPr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>
                <a:extLst>
                  <a:ext uri="{FF2B5EF4-FFF2-40B4-BE49-F238E27FC236}">
                    <a16:creationId xmlns:a16="http://schemas.microsoft.com/office/drawing/2014/main" id="{44C7FCF7-082E-EC48-BE80-8991C787EBAC}"/>
                  </a:ext>
                </a:extLst>
              </p:cNvPr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D84070CB-54E2-844B-B858-5449B55F06BB}"/>
                  </a:ext>
                </a:extLst>
              </p:cNvPr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>
                <a:extLst>
                  <a:ext uri="{FF2B5EF4-FFF2-40B4-BE49-F238E27FC236}">
                    <a16:creationId xmlns:a16="http://schemas.microsoft.com/office/drawing/2014/main" id="{D1347707-DDF0-4645-A9AA-2BD9EB52E7B7}"/>
                  </a:ext>
                </a:extLst>
              </p:cNvPr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D5D3A99-1F57-6B43-9C49-E6EE6505DB86}"/>
              </a:ext>
            </a:extLst>
          </p:cNvPr>
          <p:cNvGrpSpPr/>
          <p:nvPr/>
        </p:nvGrpSpPr>
        <p:grpSpPr>
          <a:xfrm>
            <a:off x="1245705" y="2399251"/>
            <a:ext cx="5301451" cy="2339101"/>
            <a:chOff x="1654599" y="2374005"/>
            <a:chExt cx="5301451" cy="233910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0DFB76A-7DF7-FC47-9D0B-99283B3125B1}"/>
                </a:ext>
              </a:extLst>
            </p:cNvPr>
            <p:cNvSpPr txBox="1"/>
            <p:nvPr/>
          </p:nvSpPr>
          <p:spPr>
            <a:xfrm>
              <a:off x="1654599" y="2374005"/>
              <a:ext cx="1806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3200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PART 1</a:t>
              </a:r>
              <a:endParaRPr kumimoji="1" lang="zh-CN" altLang="en-US" sz="3200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8CB3320-B46F-2C42-95A8-D920FED24137}"/>
                </a:ext>
              </a:extLst>
            </p:cNvPr>
            <p:cNvSpPr txBox="1"/>
            <p:nvPr/>
          </p:nvSpPr>
          <p:spPr>
            <a:xfrm>
              <a:off x="1654599" y="2958780"/>
              <a:ext cx="5301451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背景、关键技术</a:t>
              </a:r>
              <a:endParaRPr kumimoji="1" lang="en-US" altLang="zh-CN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pPr algn="l"/>
              <a:r>
                <a:rPr kumimoji="1" lang="zh-CN" altLang="en-US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介绍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092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674A73A9-4238-E043-853F-B3EC9E37B118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9A8C7CB-5EA1-574F-8ADE-165230F9F3B3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ECE9F6C-29FA-A24E-B054-26CD7FC9FF7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649F275-D85E-2747-839D-32588B978B3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6AFB905-39A0-F945-96F6-50E4EF4A74B5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56E3D430-1F56-0F45-8936-2EC2A05A8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A91509D-7A12-5C4B-8F26-D88B51D4C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9" name="图片 28" descr="图片包含 游戏机, 画, 钟表&#10;&#10;描述已自动生成">
              <a:extLst>
                <a:ext uri="{FF2B5EF4-FFF2-40B4-BE49-F238E27FC236}">
                  <a16:creationId xmlns:a16="http://schemas.microsoft.com/office/drawing/2014/main" id="{9318D15F-C0E1-F147-839D-4E714048D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6008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车联网的需求</a:t>
            </a: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In-car infotainment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C824EE7-1B23-2145-97EA-91ADA564E662}"/>
              </a:ext>
            </a:extLst>
          </p:cNvPr>
          <p:cNvSpPr/>
          <p:nvPr/>
        </p:nvSpPr>
        <p:spPr>
          <a:xfrm>
            <a:off x="6305746" y="1166484"/>
            <a:ext cx="49829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    </a:t>
            </a:r>
            <a:r>
              <a:rPr lang="zh-CN" altLang="zh-CN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随着车辆的智能化程度越来越高，车辆可以为用户提供更多的信息娱乐服务</a:t>
            </a:r>
            <a:r>
              <a:rPr lang="zh-CN" altLang="en-US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。</a:t>
            </a:r>
            <a:r>
              <a:rPr lang="zh-CN" altLang="zh-CN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除了道路安全、智能交通系统、自动驾驶等应用，</a:t>
            </a:r>
            <a:r>
              <a:rPr lang="zh-CN" altLang="zh-CN" sz="2000" spc="300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车内信息娱乐服务</a:t>
            </a:r>
            <a:r>
              <a:rPr lang="zh-CN" altLang="zh-CN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如微信、视频流、</a:t>
            </a:r>
            <a:r>
              <a:rPr lang="zh-CN" altLang="en-US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在线</a:t>
            </a:r>
            <a:r>
              <a:rPr lang="zh-CN" altLang="zh-CN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游戏、</a:t>
            </a:r>
            <a:r>
              <a:rPr lang="en-US" altLang="zh-CN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VR\AR</a:t>
            </a:r>
            <a:r>
              <a:rPr lang="zh-CN" altLang="zh-CN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等也逐渐成为乘客的需求</a:t>
            </a:r>
            <a:r>
              <a:rPr lang="en-US" altLang="zh-CN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 </a:t>
            </a:r>
            <a:r>
              <a:rPr lang="zh-CN" altLang="en-US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。</a:t>
            </a:r>
            <a:endParaRPr kumimoji="1" lang="zh-CN" altLang="en-US" sz="2000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A9C51C9-0477-4981-A5E4-0C9A5B686DDD}"/>
              </a:ext>
            </a:extLst>
          </p:cNvPr>
          <p:cNvGrpSpPr/>
          <p:nvPr/>
        </p:nvGrpSpPr>
        <p:grpSpPr>
          <a:xfrm>
            <a:off x="712402" y="882698"/>
            <a:ext cx="5020722" cy="2685958"/>
            <a:chOff x="259013" y="963449"/>
            <a:chExt cx="6869576" cy="292694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CF79A0C-2504-2A4E-9087-25A4F8A67730}"/>
                </a:ext>
              </a:extLst>
            </p:cNvPr>
            <p:cNvSpPr/>
            <p:nvPr/>
          </p:nvSpPr>
          <p:spPr>
            <a:xfrm>
              <a:off x="259013" y="963449"/>
              <a:ext cx="6869576" cy="2926941"/>
            </a:xfrm>
            <a:prstGeom prst="rect">
              <a:avLst/>
            </a:prstGeom>
            <a:noFill/>
            <a:ln w="28575">
              <a:gradFill>
                <a:gsLst>
                  <a:gs pos="10000">
                    <a:srgbClr val="C00000">
                      <a:alpha val="0"/>
                      <a:lumMod val="0"/>
                      <a:lumOff val="100000"/>
                    </a:srgbClr>
                  </a:gs>
                  <a:gs pos="0">
                    <a:srgbClr val="C00000"/>
                  </a:gs>
                  <a:gs pos="90000">
                    <a:srgbClr val="C00000">
                      <a:alpha val="0"/>
                      <a:lumMod val="0"/>
                      <a:lumOff val="100000"/>
                    </a:srgbClr>
                  </a:gs>
                  <a:gs pos="100000">
                    <a:srgbClr val="C0000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27D4C3B-19D3-4482-BD5A-6CCF1E353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9952" y="1059667"/>
              <a:ext cx="6562810" cy="2734504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0978F8B-3872-4235-BA0D-8252010F3AB8}"/>
              </a:ext>
            </a:extLst>
          </p:cNvPr>
          <p:cNvGrpSpPr/>
          <p:nvPr/>
        </p:nvGrpSpPr>
        <p:grpSpPr>
          <a:xfrm>
            <a:off x="6215645" y="3610927"/>
            <a:ext cx="4999286" cy="2708247"/>
            <a:chOff x="6215645" y="3610927"/>
            <a:chExt cx="4999286" cy="2708247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45BE665-C047-4F00-876D-4F803114E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13608" y="3610927"/>
              <a:ext cx="4801323" cy="2708247"/>
            </a:xfrm>
            <a:prstGeom prst="rect">
              <a:avLst/>
            </a:prstGeom>
          </p:spPr>
        </p:pic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B5EC3467-A048-46A3-8750-9757F0C343A4}"/>
                </a:ext>
              </a:extLst>
            </p:cNvPr>
            <p:cNvGrpSpPr/>
            <p:nvPr/>
          </p:nvGrpSpPr>
          <p:grpSpPr>
            <a:xfrm>
              <a:off x="6215645" y="5554312"/>
              <a:ext cx="1574365" cy="735799"/>
              <a:chOff x="1064712" y="2857110"/>
              <a:chExt cx="1145752" cy="535481"/>
            </a:xfrm>
          </p:grpSpPr>
          <p:sp>
            <p:nvSpPr>
              <p:cNvPr id="42" name="平行四边形 41">
                <a:extLst>
                  <a:ext uri="{FF2B5EF4-FFF2-40B4-BE49-F238E27FC236}">
                    <a16:creationId xmlns:a16="http://schemas.microsoft.com/office/drawing/2014/main" id="{295F6043-47CD-404C-8B3A-609E58D6D6C4}"/>
                  </a:ext>
                </a:extLst>
              </p:cNvPr>
              <p:cNvSpPr/>
              <p:nvPr/>
            </p:nvSpPr>
            <p:spPr>
              <a:xfrm rot="16200000">
                <a:off x="874155" y="3065279"/>
                <a:ext cx="517869" cy="136756"/>
              </a:xfrm>
              <a:prstGeom prst="parallelogram">
                <a:avLst>
                  <a:gd name="adj" fmla="val 99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9D076DB-CF71-49C3-A673-FEDC8843B13C}"/>
                  </a:ext>
                </a:extLst>
              </p:cNvPr>
              <p:cNvSpPr/>
              <p:nvPr/>
            </p:nvSpPr>
            <p:spPr>
              <a:xfrm>
                <a:off x="1064712" y="2874722"/>
                <a:ext cx="1145752" cy="377929"/>
              </a:xfrm>
              <a:prstGeom prst="rect">
                <a:avLst/>
              </a:prstGeom>
              <a:solidFill>
                <a:srgbClr val="C00000">
                  <a:alpha val="7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222CCE88-0D81-4A39-AA60-57EA4A54813A}"/>
                  </a:ext>
                </a:extLst>
              </p:cNvPr>
              <p:cNvSpPr txBox="1"/>
              <p:nvPr/>
            </p:nvSpPr>
            <p:spPr>
              <a:xfrm>
                <a:off x="1180630" y="2857110"/>
                <a:ext cx="1009336" cy="277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zh-CN" altLang="en-US" sz="1600" spc="3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华为</a:t>
                </a:r>
                <a:r>
                  <a:rPr kumimoji="1" lang="en-US" altLang="zh-CN" sz="1600" spc="3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HiCar</a:t>
                </a:r>
                <a:endParaRPr kumimoji="1" lang="zh-CN" altLang="en-US" sz="1600" spc="3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5C9BDD7-1573-4EE1-9E10-5AE24D5E7131}"/>
              </a:ext>
            </a:extLst>
          </p:cNvPr>
          <p:cNvGrpSpPr/>
          <p:nvPr/>
        </p:nvGrpSpPr>
        <p:grpSpPr>
          <a:xfrm>
            <a:off x="634975" y="3610928"/>
            <a:ext cx="5000477" cy="2708247"/>
            <a:chOff x="634975" y="3610928"/>
            <a:chExt cx="5000477" cy="270824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F2A2106-DE2F-415B-9838-532D1E2F2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4129" y="3610928"/>
              <a:ext cx="4801323" cy="2708247"/>
            </a:xfrm>
            <a:prstGeom prst="rect">
              <a:avLst/>
            </a:prstGeom>
          </p:spPr>
        </p:pic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BCA83ED8-5A16-417F-A09F-B3CD11F9AA55}"/>
                </a:ext>
              </a:extLst>
            </p:cNvPr>
            <p:cNvGrpSpPr/>
            <p:nvPr/>
          </p:nvGrpSpPr>
          <p:grpSpPr>
            <a:xfrm>
              <a:off x="634975" y="5566412"/>
              <a:ext cx="1641963" cy="735799"/>
              <a:chOff x="1064712" y="2857110"/>
              <a:chExt cx="1194947" cy="535481"/>
            </a:xfrm>
          </p:grpSpPr>
          <p:sp>
            <p:nvSpPr>
              <p:cNvPr id="46" name="平行四边形 45">
                <a:extLst>
                  <a:ext uri="{FF2B5EF4-FFF2-40B4-BE49-F238E27FC236}">
                    <a16:creationId xmlns:a16="http://schemas.microsoft.com/office/drawing/2014/main" id="{59A7618A-F779-4D0E-AB6C-F6360D9153AC}"/>
                  </a:ext>
                </a:extLst>
              </p:cNvPr>
              <p:cNvSpPr/>
              <p:nvPr/>
            </p:nvSpPr>
            <p:spPr>
              <a:xfrm rot="16200000">
                <a:off x="874155" y="3065279"/>
                <a:ext cx="517869" cy="136756"/>
              </a:xfrm>
              <a:prstGeom prst="parallelogram">
                <a:avLst>
                  <a:gd name="adj" fmla="val 99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A9941FE-AC39-484C-9BD0-C652EA94765E}"/>
                  </a:ext>
                </a:extLst>
              </p:cNvPr>
              <p:cNvSpPr/>
              <p:nvPr/>
            </p:nvSpPr>
            <p:spPr>
              <a:xfrm>
                <a:off x="1064712" y="2874722"/>
                <a:ext cx="1145752" cy="377929"/>
              </a:xfrm>
              <a:prstGeom prst="rect">
                <a:avLst/>
              </a:prstGeom>
              <a:solidFill>
                <a:srgbClr val="C00000">
                  <a:alpha val="7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856DD3AA-A907-441C-87F2-3D6C8C9AD60E}"/>
                  </a:ext>
                </a:extLst>
              </p:cNvPr>
              <p:cNvSpPr txBox="1"/>
              <p:nvPr/>
            </p:nvSpPr>
            <p:spPr>
              <a:xfrm>
                <a:off x="1110938" y="2857110"/>
                <a:ext cx="1148721" cy="277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zh-CN" altLang="en-US" sz="1600" spc="3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腾讯车联</a:t>
                </a:r>
                <a:r>
                  <a:rPr kumimoji="1" lang="en-US" altLang="zh-CN" sz="1600" spc="3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TAI</a:t>
                </a:r>
                <a:endParaRPr kumimoji="1" lang="zh-CN" altLang="en-US" sz="1600" spc="3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5186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5764AC4C-310C-9D4F-9D34-C3E507D471D5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0230E22-1052-7642-936B-BFF622310839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C6EEA5B-AEA5-EA42-A3C5-57B297FE0F43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DA6CDC3-5920-8243-86F7-45E7D6E93966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B3070EB-A178-0043-8951-DFEBB23816C3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EDEAA4D0-2783-604C-989E-9E54569E9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6EC0FC72-6BB8-2B4C-BBA0-DABE496C5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9" name="图片 38" descr="图片包含 游戏机, 画, 钟表&#10;&#10;描述已自动生成">
              <a:extLst>
                <a:ext uri="{FF2B5EF4-FFF2-40B4-BE49-F238E27FC236}">
                  <a16:creationId xmlns:a16="http://schemas.microsoft.com/office/drawing/2014/main" id="{4FE70AEA-61AA-5640-9A27-1DC1E326C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技术支撑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90DD074-7193-4CDC-A86B-E0F1D2600DD9}"/>
              </a:ext>
            </a:extLst>
          </p:cNvPr>
          <p:cNvGrpSpPr/>
          <p:nvPr/>
        </p:nvGrpSpPr>
        <p:grpSpPr>
          <a:xfrm>
            <a:off x="858214" y="1310098"/>
            <a:ext cx="3405704" cy="4571632"/>
            <a:chOff x="858214" y="1366661"/>
            <a:chExt cx="3131041" cy="4307177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2EEA8BF-0447-E149-896D-829647E7FFDF}"/>
                </a:ext>
              </a:extLst>
            </p:cNvPr>
            <p:cNvSpPr/>
            <p:nvPr/>
          </p:nvSpPr>
          <p:spPr>
            <a:xfrm>
              <a:off x="859085" y="2999083"/>
              <a:ext cx="3130170" cy="2674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5FDCC093-B8DE-A049-8850-29074DD5B882}"/>
                </a:ext>
              </a:extLst>
            </p:cNvPr>
            <p:cNvSpPr/>
            <p:nvPr/>
          </p:nvSpPr>
          <p:spPr>
            <a:xfrm>
              <a:off x="948965" y="3179085"/>
              <a:ext cx="2939666" cy="23095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000" spc="300" dirty="0">
                  <a:solidFill>
                    <a:srgbClr val="31313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MEC</a:t>
              </a:r>
              <a:r>
                <a:rPr lang="zh-CN" altLang="en-US" sz="2000" spc="300" dirty="0">
                  <a:solidFill>
                    <a:srgbClr val="31313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将移动计算、网络控制和存储推送到网络边缘，以降低时延。</a:t>
              </a:r>
              <a:endParaRPr lang="en-US" altLang="zh-CN" sz="2000" spc="300" dirty="0">
                <a:solidFill>
                  <a:srgbClr val="31313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pPr algn="just" hangingPunct="0">
                <a:lnSpc>
                  <a:spcPct val="130000"/>
                </a:lnSpc>
              </a:pPr>
              <a:r>
                <a:rPr lang="en-US" altLang="zh-CN" sz="2000" spc="300" dirty="0">
                  <a:solidFill>
                    <a:srgbClr val="31313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MEC</a:t>
              </a:r>
              <a:r>
                <a:rPr lang="zh-CN" altLang="en-US" sz="2000" spc="300" dirty="0">
                  <a:solidFill>
                    <a:srgbClr val="31313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的预缓存技术也会进一步降低服务响应时间。</a:t>
              </a:r>
              <a:endParaRPr lang="zh-CN" altLang="en-US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D1BA740B-6FCB-A84A-9AA2-7AE05ABA85C5}"/>
                </a:ext>
              </a:extLst>
            </p:cNvPr>
            <p:cNvSpPr/>
            <p:nvPr/>
          </p:nvSpPr>
          <p:spPr>
            <a:xfrm>
              <a:off x="858214" y="5629113"/>
              <a:ext cx="3130170" cy="4472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85000"/>
                    <a:lumOff val="15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6FEDC42-AA90-44B0-A166-3C04269B4EE5}"/>
                </a:ext>
              </a:extLst>
            </p:cNvPr>
            <p:cNvGrpSpPr/>
            <p:nvPr/>
          </p:nvGrpSpPr>
          <p:grpSpPr>
            <a:xfrm>
              <a:off x="869151" y="1366661"/>
              <a:ext cx="3107526" cy="1810027"/>
              <a:chOff x="869151" y="1366661"/>
              <a:chExt cx="3107526" cy="1810027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4265F9F9-D72F-45B5-904E-D0D115E79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151" y="1366661"/>
                <a:ext cx="3107526" cy="1611685"/>
              </a:xfrm>
              <a:prstGeom prst="rect">
                <a:avLst/>
              </a:prstGeom>
              <a:ln w="38100">
                <a:solidFill>
                  <a:srgbClr val="F87768"/>
                </a:solidFill>
              </a:ln>
            </p:spPr>
          </p:pic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660697A3-51BF-4763-9F4E-AA3D63070323}"/>
                  </a:ext>
                </a:extLst>
              </p:cNvPr>
              <p:cNvGrpSpPr/>
              <p:nvPr/>
            </p:nvGrpSpPr>
            <p:grpSpPr>
              <a:xfrm>
                <a:off x="1933170" y="2812716"/>
                <a:ext cx="971256" cy="363972"/>
                <a:chOff x="1946883" y="3406614"/>
                <a:chExt cx="971256" cy="363972"/>
              </a:xfrm>
            </p:grpSpPr>
            <p:sp>
              <p:nvSpPr>
                <p:cNvPr id="44" name="圆角矩形 43">
                  <a:extLst>
                    <a:ext uri="{FF2B5EF4-FFF2-40B4-BE49-F238E27FC236}">
                      <a16:creationId xmlns:a16="http://schemas.microsoft.com/office/drawing/2014/main" id="{0FF17BAA-2DF3-B246-A308-B9A119F732FE}"/>
                    </a:ext>
                  </a:extLst>
                </p:cNvPr>
                <p:cNvSpPr/>
                <p:nvPr/>
              </p:nvSpPr>
              <p:spPr>
                <a:xfrm>
                  <a:off x="1946883" y="3417865"/>
                  <a:ext cx="971256" cy="352721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C00000"/>
                    </a:gs>
                    <a:gs pos="100000">
                      <a:srgbClr val="C00000">
                        <a:lumMod val="85000"/>
                        <a:lumOff val="15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133DF411-554D-7547-92CF-B7CFCF48DA48}"/>
                    </a:ext>
                  </a:extLst>
                </p:cNvPr>
                <p:cNvSpPr txBox="1"/>
                <p:nvPr/>
              </p:nvSpPr>
              <p:spPr>
                <a:xfrm>
                  <a:off x="2100729" y="3406614"/>
                  <a:ext cx="699230" cy="3432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kumimoji="1" lang="en-US" altLang="zh-CN" sz="1400" spc="3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Microsoft YaHei" panose="020B0503020204020204" pitchFamily="34" charset="-122"/>
                      <a:cs typeface="Arial" panose="020B0604020202020204" pitchFamily="34" charset="0"/>
                    </a:rPr>
                    <a:t>MEC</a:t>
                  </a:r>
                  <a:endParaRPr kumimoji="1" lang="zh-CN" altLang="en-US" sz="1400" spc="3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8106FF5-6E77-4874-94B8-0F05E424B0E4}"/>
              </a:ext>
            </a:extLst>
          </p:cNvPr>
          <p:cNvGrpSpPr/>
          <p:nvPr/>
        </p:nvGrpSpPr>
        <p:grpSpPr>
          <a:xfrm>
            <a:off x="4562122" y="1310098"/>
            <a:ext cx="3405704" cy="4571633"/>
            <a:chOff x="4562122" y="1310098"/>
            <a:chExt cx="3405704" cy="4571633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92608FD-0402-49F0-A4BC-8FEEBB841A6E}"/>
                </a:ext>
              </a:extLst>
            </p:cNvPr>
            <p:cNvSpPr/>
            <p:nvPr/>
          </p:nvSpPr>
          <p:spPr>
            <a:xfrm>
              <a:off x="4563069" y="3042749"/>
              <a:ext cx="3404757" cy="28389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2D56628-E065-426B-859B-E3E60EB0F2AA}"/>
                </a:ext>
              </a:extLst>
            </p:cNvPr>
            <p:cNvSpPr/>
            <p:nvPr/>
          </p:nvSpPr>
          <p:spPr>
            <a:xfrm>
              <a:off x="4660834" y="3233803"/>
              <a:ext cx="3197541" cy="2451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zh-CN" altLang="en-US" sz="2000" spc="300" dirty="0">
                  <a:solidFill>
                    <a:srgbClr val="31313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空天地一体化网络可以通过卫星为偏远地区提供网络服务，还可以提供应急通信资源。此外，对网络融合也有重要作用。</a:t>
              </a:r>
              <a:endParaRPr lang="en-US" altLang="zh-CN" sz="2000" spc="300" dirty="0">
                <a:solidFill>
                  <a:srgbClr val="31313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498BE321-09E9-4012-B1B5-F9CB677A6115}"/>
                </a:ext>
              </a:extLst>
            </p:cNvPr>
            <p:cNvSpPr/>
            <p:nvPr/>
          </p:nvSpPr>
          <p:spPr>
            <a:xfrm>
              <a:off x="4562122" y="5834260"/>
              <a:ext cx="3404757" cy="47471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85000"/>
                    <a:lumOff val="15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DE5045C-C220-4BFA-9F0C-ECC56BBFA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63069" y="1310098"/>
              <a:ext cx="3404757" cy="1693755"/>
            </a:xfrm>
            <a:prstGeom prst="rect">
              <a:avLst/>
            </a:prstGeom>
            <a:ln w="38100">
              <a:solidFill>
                <a:srgbClr val="F87768"/>
              </a:solidFill>
            </a:ln>
          </p:spPr>
        </p:pic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953918AE-CF06-4B46-B0F8-4B725B2B08EA}"/>
                </a:ext>
              </a:extLst>
            </p:cNvPr>
            <p:cNvGrpSpPr/>
            <p:nvPr/>
          </p:nvGrpSpPr>
          <p:grpSpPr>
            <a:xfrm>
              <a:off x="5049498" y="2854369"/>
              <a:ext cx="2642528" cy="376890"/>
              <a:chOff x="1319998" y="3415498"/>
              <a:chExt cx="2429414" cy="355088"/>
            </a:xfrm>
          </p:grpSpPr>
          <p:sp>
            <p:nvSpPr>
              <p:cNvPr id="54" name="圆角矩形 43">
                <a:extLst>
                  <a:ext uri="{FF2B5EF4-FFF2-40B4-BE49-F238E27FC236}">
                    <a16:creationId xmlns:a16="http://schemas.microsoft.com/office/drawing/2014/main" id="{D6E2BC5A-B5F2-402D-95EC-5F48177156FB}"/>
                  </a:ext>
                </a:extLst>
              </p:cNvPr>
              <p:cNvSpPr/>
              <p:nvPr/>
            </p:nvSpPr>
            <p:spPr>
              <a:xfrm>
                <a:off x="1441868" y="3417865"/>
                <a:ext cx="2114639" cy="35272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C00000"/>
                  </a:gs>
                  <a:gs pos="100000">
                    <a:srgbClr val="C00000">
                      <a:lumMod val="85000"/>
                      <a:lumOff val="15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1CA4D2A5-83CB-4C24-8AC4-B082AD731417}"/>
                  </a:ext>
                </a:extLst>
              </p:cNvPr>
              <p:cNvSpPr txBox="1"/>
              <p:nvPr/>
            </p:nvSpPr>
            <p:spPr>
              <a:xfrm>
                <a:off x="1319998" y="3415498"/>
                <a:ext cx="2429414" cy="324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zh-CN" altLang="en-US" sz="1400" spc="3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空天地一体化网络平台</a:t>
                </a:r>
              </a:p>
            </p:txBody>
          </p:sp>
        </p:grp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16051CB4-86F1-4C5A-AB60-9B33A7B52397}"/>
              </a:ext>
            </a:extLst>
          </p:cNvPr>
          <p:cNvGrpSpPr/>
          <p:nvPr/>
        </p:nvGrpSpPr>
        <p:grpSpPr>
          <a:xfrm>
            <a:off x="8213251" y="1301655"/>
            <a:ext cx="3405704" cy="4580076"/>
            <a:chOff x="8213251" y="1301655"/>
            <a:chExt cx="3405704" cy="4580076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7AC85A7-0595-4615-A364-F75422303C60}"/>
                </a:ext>
              </a:extLst>
            </p:cNvPr>
            <p:cNvSpPr/>
            <p:nvPr/>
          </p:nvSpPr>
          <p:spPr>
            <a:xfrm>
              <a:off x="8214198" y="3042749"/>
              <a:ext cx="3404757" cy="28389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59EE278C-B429-44F0-9299-6E1572835B16}"/>
                </a:ext>
              </a:extLst>
            </p:cNvPr>
            <p:cNvSpPr/>
            <p:nvPr/>
          </p:nvSpPr>
          <p:spPr>
            <a:xfrm>
              <a:off x="8311963" y="3233803"/>
              <a:ext cx="3197541" cy="20512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000" spc="300" dirty="0">
                  <a:solidFill>
                    <a:srgbClr val="31313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SDN</a:t>
              </a:r>
              <a:r>
                <a:rPr lang="zh-CN" altLang="en-US" sz="2000" spc="300" dirty="0">
                  <a:solidFill>
                    <a:srgbClr val="31313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与</a:t>
              </a:r>
              <a:r>
                <a:rPr lang="en-US" altLang="zh-CN" sz="2000" spc="300" dirty="0">
                  <a:solidFill>
                    <a:srgbClr val="31313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NFV</a:t>
              </a:r>
              <a:r>
                <a:rPr lang="zh-CN" altLang="en-US" sz="2000" spc="300" dirty="0">
                  <a:solidFill>
                    <a:srgbClr val="31313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技术增强了网络的管理能力和灵活程度，是</a:t>
              </a:r>
              <a:r>
                <a:rPr lang="en-US" altLang="zh-CN" sz="2000" spc="300" dirty="0">
                  <a:solidFill>
                    <a:srgbClr val="31313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MEC</a:t>
              </a:r>
              <a:r>
                <a:rPr lang="zh-CN" altLang="en-US" sz="2000" spc="300" dirty="0">
                  <a:solidFill>
                    <a:srgbClr val="31313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以及空天地一体化网络平台的重要支撑技术。</a:t>
              </a:r>
              <a:endParaRPr lang="zh-CN" altLang="en-US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EE61BE6A-6506-4175-A306-DA4FD37D3BF2}"/>
                </a:ext>
              </a:extLst>
            </p:cNvPr>
            <p:cNvSpPr/>
            <p:nvPr/>
          </p:nvSpPr>
          <p:spPr>
            <a:xfrm>
              <a:off x="8213251" y="5834260"/>
              <a:ext cx="3404757" cy="47471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85000"/>
                    <a:lumOff val="15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58928AB1-BF75-4034-A062-F23DBB5CB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14199" y="1301655"/>
              <a:ext cx="3404756" cy="1710640"/>
            </a:xfrm>
            <a:prstGeom prst="rect">
              <a:avLst/>
            </a:prstGeom>
            <a:ln w="38100">
              <a:solidFill>
                <a:srgbClr val="F87768"/>
              </a:solidFill>
            </a:ln>
          </p:spPr>
        </p:pic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EDC31429-3F67-4236-BC46-7C7C455075F4}"/>
                </a:ext>
              </a:extLst>
            </p:cNvPr>
            <p:cNvGrpSpPr/>
            <p:nvPr/>
          </p:nvGrpSpPr>
          <p:grpSpPr>
            <a:xfrm>
              <a:off x="9243886" y="2854369"/>
              <a:ext cx="1391345" cy="376890"/>
              <a:chOff x="1819444" y="3415498"/>
              <a:chExt cx="1279136" cy="355088"/>
            </a:xfrm>
          </p:grpSpPr>
          <p:sp>
            <p:nvSpPr>
              <p:cNvPr id="63" name="圆角矩形 43">
                <a:extLst>
                  <a:ext uri="{FF2B5EF4-FFF2-40B4-BE49-F238E27FC236}">
                    <a16:creationId xmlns:a16="http://schemas.microsoft.com/office/drawing/2014/main" id="{B0B56AAD-E4FA-4AA8-9AA0-9D7B0C8B7ACF}"/>
                  </a:ext>
                </a:extLst>
              </p:cNvPr>
              <p:cNvSpPr/>
              <p:nvPr/>
            </p:nvSpPr>
            <p:spPr>
              <a:xfrm>
                <a:off x="1819444" y="3417865"/>
                <a:ext cx="1261803" cy="35272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C00000"/>
                  </a:gs>
                  <a:gs pos="100000">
                    <a:srgbClr val="C00000">
                      <a:lumMod val="85000"/>
                      <a:lumOff val="15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FDA2C8ED-BDC8-4FD5-BFD4-C411CFC297EF}"/>
                  </a:ext>
                </a:extLst>
              </p:cNvPr>
              <p:cNvSpPr txBox="1"/>
              <p:nvPr/>
            </p:nvSpPr>
            <p:spPr>
              <a:xfrm>
                <a:off x="1836777" y="3415498"/>
                <a:ext cx="1261803" cy="324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sz="1400" spc="3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SDN</a:t>
                </a:r>
                <a:r>
                  <a:rPr kumimoji="1" lang="zh-CN" altLang="en-US" sz="1400" spc="3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、</a:t>
                </a:r>
                <a:r>
                  <a:rPr kumimoji="1" lang="en-US" altLang="zh-CN" sz="1400" spc="3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NFV</a:t>
                </a:r>
                <a:endParaRPr kumimoji="1" lang="zh-CN" altLang="en-US" sz="1400" spc="3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522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4D7DAC9-7C1A-9746-9669-031D3ABF7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</a:blip>
          <a:srcRect l="31594" r="24278" b="51573"/>
          <a:stretch/>
        </p:blipFill>
        <p:spPr>
          <a:xfrm>
            <a:off x="0" y="830209"/>
            <a:ext cx="6230698" cy="602779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6825660-A491-8E4E-9EEE-33F277319B7E}"/>
              </a:ext>
            </a:extLst>
          </p:cNvPr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7C442F01-4386-7A4E-927D-AA037FFABC10}"/>
                </a:ext>
              </a:extLst>
            </p:cNvPr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E335D21-03B3-B447-947B-CF04A6F75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E67E278-3BB9-8841-9961-71CDBA865AA0}"/>
                </a:ext>
              </a:extLst>
            </p:cNvPr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>
                <a:extLst>
                  <a:ext uri="{FF2B5EF4-FFF2-40B4-BE49-F238E27FC236}">
                    <a16:creationId xmlns:a16="http://schemas.microsoft.com/office/drawing/2014/main" id="{44C7FCF7-082E-EC48-BE80-8991C787EBAC}"/>
                  </a:ext>
                </a:extLst>
              </p:cNvPr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D84070CB-54E2-844B-B858-5449B55F06BB}"/>
                  </a:ext>
                </a:extLst>
              </p:cNvPr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>
                <a:extLst>
                  <a:ext uri="{FF2B5EF4-FFF2-40B4-BE49-F238E27FC236}">
                    <a16:creationId xmlns:a16="http://schemas.microsoft.com/office/drawing/2014/main" id="{D1347707-DDF0-4645-A9AA-2BD9EB52E7B7}"/>
                  </a:ext>
                </a:extLst>
              </p:cNvPr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D5D3A99-1F57-6B43-9C49-E6EE6505DB86}"/>
              </a:ext>
            </a:extLst>
          </p:cNvPr>
          <p:cNvGrpSpPr/>
          <p:nvPr/>
        </p:nvGrpSpPr>
        <p:grpSpPr>
          <a:xfrm>
            <a:off x="1245705" y="2399251"/>
            <a:ext cx="3839513" cy="1508105"/>
            <a:chOff x="1654599" y="2374005"/>
            <a:chExt cx="3839513" cy="1508105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0DFB76A-7DF7-FC47-9D0B-99283B3125B1}"/>
                </a:ext>
              </a:extLst>
            </p:cNvPr>
            <p:cNvSpPr txBox="1"/>
            <p:nvPr/>
          </p:nvSpPr>
          <p:spPr>
            <a:xfrm>
              <a:off x="1654599" y="2374005"/>
              <a:ext cx="1806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3200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PART 2</a:t>
              </a:r>
              <a:endParaRPr kumimoji="1" lang="zh-CN" altLang="en-US" sz="3200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8CB3320-B46F-2C42-95A8-D920FED24137}"/>
                </a:ext>
              </a:extLst>
            </p:cNvPr>
            <p:cNvSpPr txBox="1"/>
            <p:nvPr/>
          </p:nvSpPr>
          <p:spPr>
            <a:xfrm>
              <a:off x="1654599" y="2958780"/>
              <a:ext cx="38395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问题与建模</a:t>
              </a:r>
              <a:endParaRPr kumimoji="1" lang="en-US" altLang="zh-CN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4261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688555-945E-8541-9F89-F8445E2A4B6C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C3CD16C-BBF6-EA48-9615-31D43C6FABB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F9E61C-0676-C740-BAA8-5FA5E4DE273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1E5855-ED09-BB4A-904C-06BD695D469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460B2D-3027-A548-882D-EAE8B29A80C7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8AF64D5-61E2-2C4D-B770-AF01C4A4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6736CBC-8395-5D49-9564-F1D3E60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C52A9106-CB4D-B748-9654-A6EEE495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问题描述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BAD8A00-B11E-4715-BF98-28FC13B5B1E4}"/>
              </a:ext>
            </a:extLst>
          </p:cNvPr>
          <p:cNvSpPr/>
          <p:nvPr/>
        </p:nvSpPr>
        <p:spPr>
          <a:xfrm>
            <a:off x="6001361" y="1141556"/>
            <a:ext cx="5680966" cy="485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zh-CN" altLang="en-US" sz="2000" spc="300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问题描述：</a:t>
            </a:r>
            <a:endParaRPr lang="en-US" altLang="zh-CN" sz="2000" spc="300" dirty="0">
              <a:solidFill>
                <a:srgbClr val="FF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</a:pPr>
            <a:r>
              <a:rPr lang="en-US" altLang="zh-CN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  1.</a:t>
            </a:r>
            <a:r>
              <a:rPr lang="zh-CN" altLang="en-US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车辆在每个时隙会随机请求数据，数据有不同的优先级和大小。</a:t>
            </a:r>
            <a:endParaRPr lang="en-US" altLang="zh-CN" sz="2000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</a:pPr>
            <a:r>
              <a:rPr lang="en-US" altLang="zh-CN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  2.</a:t>
            </a:r>
            <a:r>
              <a:rPr lang="zh-CN" altLang="en-US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信道状态会随用户的移动发生改变。</a:t>
            </a:r>
            <a:endParaRPr lang="en-US" altLang="zh-CN" sz="2000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</a:pPr>
            <a:r>
              <a:rPr lang="en-US" altLang="zh-CN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  3.</a:t>
            </a:r>
            <a:r>
              <a:rPr lang="zh-CN" altLang="en-US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用户选择卫星或者基站来获取这些数据，并最小化成本。</a:t>
            </a:r>
            <a:endParaRPr lang="en-US" altLang="zh-CN" sz="2000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</a:pPr>
            <a:r>
              <a:rPr lang="en-US" altLang="zh-CN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 </a:t>
            </a:r>
            <a:r>
              <a:rPr lang="zh-CN" altLang="en-US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000" spc="300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视角一：单用户</a:t>
            </a:r>
            <a:endParaRPr lang="en-US" altLang="zh-CN" sz="2000" spc="300" dirty="0">
              <a:solidFill>
                <a:srgbClr val="FF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</a:pPr>
            <a:r>
              <a:rPr lang="en-US" altLang="zh-CN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zh-CN" altLang="en-US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问题等价于基于信道感知的用户任务卸载决策。</a:t>
            </a:r>
            <a:endParaRPr lang="en-US" altLang="zh-CN" sz="2000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</a:pPr>
            <a:r>
              <a:rPr lang="en-US" altLang="zh-CN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zh-CN" altLang="en-US" sz="2000" spc="300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视角二：空天地一体化网络</a:t>
            </a:r>
            <a:endParaRPr lang="en-US" altLang="zh-CN" sz="2000" spc="300" dirty="0">
              <a:solidFill>
                <a:srgbClr val="FF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</a:pPr>
            <a:r>
              <a:rPr lang="en-US" altLang="zh-CN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zh-CN" altLang="en-US" sz="20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等价于单个卫星覆盖范围内卫星资源以及基站资源的分配。</a:t>
            </a:r>
            <a:endParaRPr lang="en-US" altLang="zh-CN" sz="2000" spc="3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07E9C18-91D2-4C06-8A55-0EF53F34C87E}"/>
              </a:ext>
            </a:extLst>
          </p:cNvPr>
          <p:cNvGrpSpPr/>
          <p:nvPr/>
        </p:nvGrpSpPr>
        <p:grpSpPr>
          <a:xfrm>
            <a:off x="405353" y="941074"/>
            <a:ext cx="5596008" cy="5230102"/>
            <a:chOff x="531296" y="1509999"/>
            <a:chExt cx="4134972" cy="4051815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C9226C8C-89D2-413B-9365-5E61D08A68A9}"/>
                </a:ext>
              </a:extLst>
            </p:cNvPr>
            <p:cNvGrpSpPr/>
            <p:nvPr/>
          </p:nvGrpSpPr>
          <p:grpSpPr>
            <a:xfrm>
              <a:off x="531296" y="1509999"/>
              <a:ext cx="4134972" cy="4051815"/>
              <a:chOff x="200848" y="1804354"/>
              <a:chExt cx="4906354" cy="3621494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AD589AE1-A517-451B-B71D-E482D11E092D}"/>
                  </a:ext>
                </a:extLst>
              </p:cNvPr>
              <p:cNvSpPr/>
              <p:nvPr/>
            </p:nvSpPr>
            <p:spPr>
              <a:xfrm>
                <a:off x="307353" y="1907126"/>
                <a:ext cx="4684824" cy="3393736"/>
              </a:xfrm>
              <a:prstGeom prst="rect">
                <a:avLst/>
              </a:prstGeom>
              <a:solidFill>
                <a:schemeClr val="bg1"/>
              </a:solidFill>
              <a:ln w="28575">
                <a:gradFill>
                  <a:gsLst>
                    <a:gs pos="50000">
                      <a:srgbClr val="C00000">
                        <a:alpha val="0"/>
                        <a:lumMod val="0"/>
                        <a:lumOff val="100000"/>
                      </a:srgbClr>
                    </a:gs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222244E-A252-452D-A8D3-CF39B77688B9}"/>
                  </a:ext>
                </a:extLst>
              </p:cNvPr>
              <p:cNvSpPr/>
              <p:nvPr/>
            </p:nvSpPr>
            <p:spPr>
              <a:xfrm>
                <a:off x="200848" y="1804354"/>
                <a:ext cx="4906354" cy="3621494"/>
              </a:xfrm>
              <a:prstGeom prst="rect">
                <a:avLst/>
              </a:prstGeom>
              <a:noFill/>
              <a:ln w="28575">
                <a:gradFill>
                  <a:gsLst>
                    <a:gs pos="10000">
                      <a:srgbClr val="C00000">
                        <a:alpha val="0"/>
                        <a:lumMod val="0"/>
                        <a:lumOff val="100000"/>
                      </a:srgbClr>
                    </a:gs>
                    <a:gs pos="0">
                      <a:srgbClr val="C00000"/>
                    </a:gs>
                    <a:gs pos="90000">
                      <a:srgbClr val="C0000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C00000"/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C898C04-77B6-4D80-883F-ECCB23707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438" y="1667423"/>
              <a:ext cx="3783172" cy="3695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1014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706F3D8F-FAAA-2140-B796-1157B4BE68D0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1AEFDA7-4F58-8342-A9E1-CBBEDB06E01B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519A2E4-7654-7049-8574-E43694ED98FB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A78FB99-47D7-DA43-90CB-EBB967406AA4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7B7BD4A-0299-7142-A299-2C8531632FCA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5F8EFFCB-99B0-654F-8FED-048519017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93080F77-5917-384C-AFD1-66264B40D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>
              <a:extLst>
                <a:ext uri="{FF2B5EF4-FFF2-40B4-BE49-F238E27FC236}">
                  <a16:creationId xmlns:a16="http://schemas.microsoft.com/office/drawing/2014/main" id="{FE29D0C4-9C03-A64C-8458-ED23D8D7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问题建模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2893281-9E63-4745-90A4-1FDBFD5D5EDA}"/>
              </a:ext>
            </a:extLst>
          </p:cNvPr>
          <p:cNvGrpSpPr/>
          <p:nvPr/>
        </p:nvGrpSpPr>
        <p:grpSpPr>
          <a:xfrm>
            <a:off x="1038116" y="974603"/>
            <a:ext cx="10687159" cy="1239443"/>
            <a:chOff x="1038116" y="1230602"/>
            <a:chExt cx="10687159" cy="1239443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92E54EB-307D-7D45-A26F-0BA43DCFD1B2}"/>
                </a:ext>
              </a:extLst>
            </p:cNvPr>
            <p:cNvSpPr txBox="1"/>
            <p:nvPr/>
          </p:nvSpPr>
          <p:spPr>
            <a:xfrm>
              <a:off x="1038116" y="1230602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01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24A3600-F159-B64D-BF63-4388A1F5289C}"/>
                </a:ext>
              </a:extLst>
            </p:cNvPr>
            <p:cNvSpPr txBox="1"/>
            <p:nvPr/>
          </p:nvSpPr>
          <p:spPr>
            <a:xfrm>
              <a:off x="1745304" y="1331333"/>
              <a:ext cx="13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任务模型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9466586-F310-9842-BA43-4A3C75333F27}"/>
                </a:ext>
              </a:extLst>
            </p:cNvPr>
            <p:cNvSpPr txBox="1"/>
            <p:nvPr/>
          </p:nvSpPr>
          <p:spPr>
            <a:xfrm>
              <a:off x="1745303" y="1730868"/>
              <a:ext cx="9979972" cy="739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hangingPunct="0">
                <a:lnSpc>
                  <a:spcPct val="130000"/>
                </a:lnSpc>
              </a:pPr>
              <a:r>
                <a:rPr kumimoji="1"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用户的任务有五种不同最大等待时延，每个时隙任务随机到达，任务量随机</a:t>
              </a:r>
              <a:endParaRPr kumimoji="1"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pPr hangingPunct="0">
                <a:lnSpc>
                  <a:spcPct val="130000"/>
                </a:lnSpc>
              </a:pPr>
              <a:endParaRPr kumimoji="1" lang="zh-CN" altLang="en-US" sz="16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8648111-DA66-0C4F-8D4E-74F9F9E79346}"/>
              </a:ext>
            </a:extLst>
          </p:cNvPr>
          <p:cNvCxnSpPr>
            <a:cxnSpLocks/>
          </p:cNvCxnSpPr>
          <p:nvPr/>
        </p:nvCxnSpPr>
        <p:spPr>
          <a:xfrm>
            <a:off x="1745304" y="2365052"/>
            <a:ext cx="923081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6606DF7B-4110-AE4F-95BF-E90F6A885CE4}"/>
              </a:ext>
            </a:extLst>
          </p:cNvPr>
          <p:cNvCxnSpPr>
            <a:cxnSpLocks/>
          </p:cNvCxnSpPr>
          <p:nvPr/>
        </p:nvCxnSpPr>
        <p:spPr>
          <a:xfrm>
            <a:off x="1745304" y="4769584"/>
            <a:ext cx="923081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256CF7E-79CE-8548-963F-F522E21318B1}"/>
              </a:ext>
            </a:extLst>
          </p:cNvPr>
          <p:cNvGrpSpPr/>
          <p:nvPr/>
        </p:nvGrpSpPr>
        <p:grpSpPr>
          <a:xfrm>
            <a:off x="1059137" y="2353026"/>
            <a:ext cx="6926941" cy="2255316"/>
            <a:chOff x="1059137" y="2893036"/>
            <a:chExt cx="6926941" cy="2255316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28C79B6-87B9-F64D-82BA-0F8633D102DF}"/>
                </a:ext>
              </a:extLst>
            </p:cNvPr>
            <p:cNvSpPr txBox="1"/>
            <p:nvPr/>
          </p:nvSpPr>
          <p:spPr>
            <a:xfrm>
              <a:off x="1745304" y="3009624"/>
              <a:ext cx="13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移动模型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4D527AE-F715-484B-AD8A-811DE4F7D1C3}"/>
                </a:ext>
              </a:extLst>
            </p:cNvPr>
            <p:cNvSpPr txBox="1"/>
            <p:nvPr/>
          </p:nvSpPr>
          <p:spPr>
            <a:xfrm>
              <a:off x="1745304" y="3291049"/>
              <a:ext cx="6240774" cy="185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hangingPunct="0">
                <a:lnSpc>
                  <a:spcPct val="130000"/>
                </a:lnSpc>
              </a:pPr>
              <a:r>
                <a:rPr kumimoji="1"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使用</a:t>
              </a:r>
              <a:r>
                <a:rPr kumimoji="1"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on-off</a:t>
              </a:r>
              <a:r>
                <a:rPr kumimoji="1"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过程表述车辆的移动。</a:t>
              </a:r>
              <a:r>
                <a:rPr kumimoji="1" lang="zh-CN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任意</a:t>
              </a:r>
              <a:r>
                <a:rPr kumimoji="1"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on</a:t>
              </a:r>
              <a:r>
                <a:rPr kumimoji="1" lang="zh-CN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周期和</a:t>
              </a:r>
              <a:r>
                <a:rPr kumimoji="1"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off</a:t>
              </a:r>
              <a:r>
                <a:rPr kumimoji="1" lang="zh-CN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周期的长度，分别遵循平均值为</a:t>
              </a:r>
              <a:r>
                <a:rPr kumimoji="1"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1/λ</a:t>
              </a:r>
              <a:r>
                <a:rPr kumimoji="1" lang="zh-CN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和</a:t>
              </a:r>
              <a:r>
                <a:rPr kumimoji="1"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1/μ</a:t>
              </a:r>
              <a:r>
                <a:rPr kumimoji="1" lang="zh-CN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的指数分布。</a:t>
              </a:r>
              <a:r>
                <a:rPr kumimoji="1"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λ</a:t>
              </a:r>
              <a:r>
                <a:rPr kumimoji="1" lang="zh-CN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和</a:t>
              </a:r>
              <a:r>
                <a:rPr kumimoji="1"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μ</a:t>
              </a:r>
              <a:r>
                <a:rPr kumimoji="1" lang="zh-CN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分别表示有蜂窝情况的平均停留时间和无蜂窝情况的平均停留时间，这样可以描述不同类型的移动用户。</a:t>
              </a:r>
              <a:endParaRPr kumimoji="1" lang="zh-CN" altLang="en-US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DBD1493-6D77-B24D-B8FC-640CF78B2E7B}"/>
                </a:ext>
              </a:extLst>
            </p:cNvPr>
            <p:cNvSpPr txBox="1"/>
            <p:nvPr/>
          </p:nvSpPr>
          <p:spPr>
            <a:xfrm>
              <a:off x="1059137" y="2893036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02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FE14A62-07FD-8E45-8F19-49C426C9BA69}"/>
              </a:ext>
            </a:extLst>
          </p:cNvPr>
          <p:cNvGrpSpPr/>
          <p:nvPr/>
        </p:nvGrpSpPr>
        <p:grpSpPr>
          <a:xfrm>
            <a:off x="1059137" y="4708242"/>
            <a:ext cx="10570888" cy="1677502"/>
            <a:chOff x="1059137" y="4561898"/>
            <a:chExt cx="10570888" cy="1677502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27E14A6-C072-8544-A580-F0C814B7AA02}"/>
                </a:ext>
              </a:extLst>
            </p:cNvPr>
            <p:cNvSpPr txBox="1"/>
            <p:nvPr/>
          </p:nvSpPr>
          <p:spPr>
            <a:xfrm>
              <a:off x="1760745" y="4673915"/>
              <a:ext cx="13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信道模型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97EB1E8-FE08-2741-BFD9-E3A405DAA814}"/>
                </a:ext>
              </a:extLst>
            </p:cNvPr>
            <p:cNvSpPr txBox="1"/>
            <p:nvPr/>
          </p:nvSpPr>
          <p:spPr>
            <a:xfrm>
              <a:off x="1665495" y="5140125"/>
              <a:ext cx="9964530" cy="1099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hangingPunct="0">
                <a:lnSpc>
                  <a:spcPct val="130000"/>
                </a:lnSpc>
              </a:pPr>
              <a:endParaRPr kumimoji="1"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pPr hangingPunct="0">
                <a:lnSpc>
                  <a:spcPct val="130000"/>
                </a:lnSpc>
              </a:pPr>
              <a:r>
                <a:rPr kumimoji="1"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			k</a:t>
              </a:r>
              <a:r>
                <a:rPr kumimoji="1"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时隙在蜂窝内停留时间占该次</a:t>
              </a:r>
              <a:r>
                <a:rPr kumimoji="1"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on</a:t>
              </a:r>
              <a:r>
                <a:rPr kumimoji="1"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状态的比例：</a:t>
              </a:r>
              <a:endParaRPr kumimoji="1"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pPr hangingPunct="0">
                <a:lnSpc>
                  <a:spcPct val="130000"/>
                </a:lnSpc>
              </a:pPr>
              <a:endParaRPr kumimoji="1" lang="zh-CN" altLang="en-US" sz="1600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07DD2102-36D4-124D-80D3-56C45A420E79}"/>
                </a:ext>
              </a:extLst>
            </p:cNvPr>
            <p:cNvSpPr txBox="1"/>
            <p:nvPr/>
          </p:nvSpPr>
          <p:spPr>
            <a:xfrm>
              <a:off x="1059137" y="4561898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03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8D751941-B260-428B-B5FF-7A81252F1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631F4256-97C2-4FF1-AED1-02164FAEED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2749472"/>
              </p:ext>
            </p:extLst>
          </p:nvPr>
        </p:nvGraphicFramePr>
        <p:xfrm>
          <a:off x="2187575" y="1920875"/>
          <a:ext cx="3243263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" name="AxMath" r:id="rId8" imgW="1757160" imgH="201600" progId="Equation.AxMath">
                  <p:embed/>
                </p:oleObj>
              </mc:Choice>
              <mc:Fallback>
                <p:oleObj name="AxMath" r:id="rId8" imgW="1757160" imgH="201600" progId="Equation.AxMat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575" y="1920875"/>
                        <a:ext cx="3243263" cy="365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图片 28">
            <a:extLst>
              <a:ext uri="{FF2B5EF4-FFF2-40B4-BE49-F238E27FC236}">
                <a16:creationId xmlns:a16="http://schemas.microsoft.com/office/drawing/2014/main" id="{BB18656C-B95D-4F4C-B47A-F3D65F041F79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078" y="2394336"/>
            <a:ext cx="3294107" cy="2375247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E24E1FD-DF6C-4DC3-91E8-0ED73E92FF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990811"/>
              </p:ext>
            </p:extLst>
          </p:nvPr>
        </p:nvGraphicFramePr>
        <p:xfrm>
          <a:off x="3621678" y="4180908"/>
          <a:ext cx="1839024" cy="574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3" name="AxMath" r:id="rId11" imgW="1217439" imgH="378516" progId="Equation.AxMath">
                  <p:embed/>
                </p:oleObj>
              </mc:Choice>
              <mc:Fallback>
                <p:oleObj name="AxMath" r:id="rId11" imgW="1217439" imgH="378516" progId="Equation.AxMath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1678" y="4180908"/>
                        <a:ext cx="1839024" cy="5746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9">
            <a:extLst>
              <a:ext uri="{FF2B5EF4-FFF2-40B4-BE49-F238E27FC236}">
                <a16:creationId xmlns:a16="http://schemas.microsoft.com/office/drawing/2014/main" id="{35CB89DB-F5D5-4374-B861-2C0D699A1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6F2883C-B5B8-4C89-87A9-2C2BADA434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31398"/>
              </p:ext>
            </p:extLst>
          </p:nvPr>
        </p:nvGraphicFramePr>
        <p:xfrm>
          <a:off x="5708928" y="4174908"/>
          <a:ext cx="1862970" cy="574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4" name="AxMath" r:id="rId13" imgW="1232157" imgH="378516" progId="Equation.AxMath">
                  <p:embed/>
                </p:oleObj>
              </mc:Choice>
              <mc:Fallback>
                <p:oleObj name="AxMath" r:id="rId13" imgW="1232157" imgH="378516" progId="Equation.AxMath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928" y="4174908"/>
                        <a:ext cx="1862970" cy="5746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组合 24">
            <a:extLst>
              <a:ext uri="{FF2B5EF4-FFF2-40B4-BE49-F238E27FC236}">
                <a16:creationId xmlns:a16="http://schemas.microsoft.com/office/drawing/2014/main" id="{9DB4DEC1-0CEC-48BF-9FF8-40FAD48E6831}"/>
              </a:ext>
            </a:extLst>
          </p:cNvPr>
          <p:cNvGrpSpPr/>
          <p:nvPr/>
        </p:nvGrpSpPr>
        <p:grpSpPr>
          <a:xfrm>
            <a:off x="4961324" y="4812753"/>
            <a:ext cx="6318861" cy="914266"/>
            <a:chOff x="1786914" y="5710238"/>
            <a:chExt cx="6318861" cy="91426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0D7CAE80-8324-4A46-A5A6-BB27B8D8BB9C}"/>
                </a:ext>
              </a:extLst>
            </p:cNvPr>
            <p:cNvGrpSpPr/>
            <p:nvPr/>
          </p:nvGrpSpPr>
          <p:grpSpPr>
            <a:xfrm>
              <a:off x="1793161" y="6149952"/>
              <a:ext cx="6312614" cy="45719"/>
              <a:chOff x="1793161" y="6149953"/>
              <a:chExt cx="6312614" cy="0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56311363-525E-495E-83B4-F5462F2D57D8}"/>
                  </a:ext>
                </a:extLst>
              </p:cNvPr>
              <p:cNvCxnSpPr/>
              <p:nvPr/>
            </p:nvCxnSpPr>
            <p:spPr>
              <a:xfrm>
                <a:off x="1793161" y="6149953"/>
                <a:ext cx="1767162" cy="0"/>
              </a:xfrm>
              <a:prstGeom prst="line">
                <a:avLst/>
              </a:prstGeom>
              <a:ln w="25400" cap="flat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26FAD721-94F1-4EDB-869C-0E5EDEE411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0323" y="6149953"/>
                <a:ext cx="1171697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8CE2AE3E-75C4-4CBA-8C42-5287CA1A72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0441" y="6149953"/>
                <a:ext cx="1475579" cy="0"/>
              </a:xfrm>
              <a:prstGeom prst="line">
                <a:avLst/>
              </a:prstGeom>
              <a:ln w="25400" cap="flat">
                <a:solidFill>
                  <a:srgbClr val="00B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63B60DA3-9E39-4569-A9CB-0F2E69494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3351" y="6149953"/>
                <a:ext cx="1852424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左大括号 22">
              <a:extLst>
                <a:ext uri="{FF2B5EF4-FFF2-40B4-BE49-F238E27FC236}">
                  <a16:creationId xmlns:a16="http://schemas.microsoft.com/office/drawing/2014/main" id="{FABDFB41-487B-41F3-BF32-D2950380778B}"/>
                </a:ext>
              </a:extLst>
            </p:cNvPr>
            <p:cNvSpPr/>
            <p:nvPr/>
          </p:nvSpPr>
          <p:spPr>
            <a:xfrm rot="5400000">
              <a:off x="2585244" y="5143061"/>
              <a:ext cx="174305" cy="1767162"/>
            </a:xfrm>
            <a:prstGeom prst="leftBrace">
              <a:avLst>
                <a:gd name="adj1" fmla="val 46248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左大括号 51">
              <a:extLst>
                <a:ext uri="{FF2B5EF4-FFF2-40B4-BE49-F238E27FC236}">
                  <a16:creationId xmlns:a16="http://schemas.microsoft.com/office/drawing/2014/main" id="{D540EEA6-AD44-4ABA-BC45-F63FDBE6FB06}"/>
                </a:ext>
              </a:extLst>
            </p:cNvPr>
            <p:cNvSpPr/>
            <p:nvPr/>
          </p:nvSpPr>
          <p:spPr>
            <a:xfrm rot="5400000">
              <a:off x="4083230" y="5416586"/>
              <a:ext cx="174305" cy="1220116"/>
            </a:xfrm>
            <a:prstGeom prst="leftBrace">
              <a:avLst>
                <a:gd name="adj1" fmla="val 46248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左大括号 52">
              <a:extLst>
                <a:ext uri="{FF2B5EF4-FFF2-40B4-BE49-F238E27FC236}">
                  <a16:creationId xmlns:a16="http://schemas.microsoft.com/office/drawing/2014/main" id="{0CC6D91A-F3E4-4E9F-B88D-FD97F1A49371}"/>
                </a:ext>
              </a:extLst>
            </p:cNvPr>
            <p:cNvSpPr/>
            <p:nvPr/>
          </p:nvSpPr>
          <p:spPr>
            <a:xfrm rot="5400000">
              <a:off x="5400597" y="5319336"/>
              <a:ext cx="174305" cy="1414619"/>
            </a:xfrm>
            <a:prstGeom prst="leftBrace">
              <a:avLst>
                <a:gd name="adj1" fmla="val 46248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左大括号 53">
              <a:extLst>
                <a:ext uri="{FF2B5EF4-FFF2-40B4-BE49-F238E27FC236}">
                  <a16:creationId xmlns:a16="http://schemas.microsoft.com/office/drawing/2014/main" id="{F9A41CE5-699C-4D45-B848-9AD9D985EC3E}"/>
                </a:ext>
              </a:extLst>
            </p:cNvPr>
            <p:cNvSpPr/>
            <p:nvPr/>
          </p:nvSpPr>
          <p:spPr>
            <a:xfrm rot="5400000">
              <a:off x="7063263" y="5071287"/>
              <a:ext cx="174305" cy="1910717"/>
            </a:xfrm>
            <a:prstGeom prst="leftBrace">
              <a:avLst>
                <a:gd name="adj1" fmla="val 46248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4" name="对象 23">
              <a:extLst>
                <a:ext uri="{FF2B5EF4-FFF2-40B4-BE49-F238E27FC236}">
                  <a16:creationId xmlns:a16="http://schemas.microsoft.com/office/drawing/2014/main" id="{B0482966-0698-4230-85CA-2ADD47908ED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6909042"/>
                </p:ext>
              </p:extLst>
            </p:nvPr>
          </p:nvGraphicFramePr>
          <p:xfrm>
            <a:off x="2589052" y="5710893"/>
            <a:ext cx="215108" cy="2950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5" name="AxMath" r:id="rId15" imgW="167040" imgH="228600" progId="Equation.AxMath">
                    <p:embed/>
                  </p:oleObj>
                </mc:Choice>
                <mc:Fallback>
                  <p:oleObj name="AxMath" r:id="rId15" imgW="167040" imgH="228600" progId="Equation.AxMat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589052" y="5710893"/>
                          <a:ext cx="215108" cy="29500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" name="对象 55">
              <a:extLst>
                <a:ext uri="{FF2B5EF4-FFF2-40B4-BE49-F238E27FC236}">
                  <a16:creationId xmlns:a16="http://schemas.microsoft.com/office/drawing/2014/main" id="{967E850B-91D7-4752-A92F-A9DDF6E9CBD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9359864"/>
                </p:ext>
              </p:extLst>
            </p:nvPr>
          </p:nvGraphicFramePr>
          <p:xfrm>
            <a:off x="4062413" y="5721350"/>
            <a:ext cx="225425" cy="295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6" name="AxMath" r:id="rId17" imgW="173880" imgH="228600" progId="Equation.AxMath">
                    <p:embed/>
                  </p:oleObj>
                </mc:Choice>
                <mc:Fallback>
                  <p:oleObj name="AxMath" r:id="rId17" imgW="173880" imgH="228600" progId="Equation.AxMath">
                    <p:embed/>
                    <p:pic>
                      <p:nvPicPr>
                        <p:cNvPr id="24" name="对象 23">
                          <a:extLst>
                            <a:ext uri="{FF2B5EF4-FFF2-40B4-BE49-F238E27FC236}">
                              <a16:creationId xmlns:a16="http://schemas.microsoft.com/office/drawing/2014/main" id="{B0482966-0698-4230-85CA-2ADD47908ED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062413" y="5721350"/>
                          <a:ext cx="225425" cy="2952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对象 56">
              <a:extLst>
                <a:ext uri="{FF2B5EF4-FFF2-40B4-BE49-F238E27FC236}">
                  <a16:creationId xmlns:a16="http://schemas.microsoft.com/office/drawing/2014/main" id="{A34433FA-3EAB-41A2-B6B1-02F82F1B6AB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41163211"/>
                </p:ext>
              </p:extLst>
            </p:nvPr>
          </p:nvGraphicFramePr>
          <p:xfrm>
            <a:off x="5395913" y="5710238"/>
            <a:ext cx="227012" cy="295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7" name="AxMath" r:id="rId19" imgW="176040" imgH="228600" progId="Equation.AxMath">
                    <p:embed/>
                  </p:oleObj>
                </mc:Choice>
                <mc:Fallback>
                  <p:oleObj name="AxMath" r:id="rId19" imgW="176040" imgH="228600" progId="Equation.AxMath">
                    <p:embed/>
                    <p:pic>
                      <p:nvPicPr>
                        <p:cNvPr id="56" name="对象 55">
                          <a:extLst>
                            <a:ext uri="{FF2B5EF4-FFF2-40B4-BE49-F238E27FC236}">
                              <a16:creationId xmlns:a16="http://schemas.microsoft.com/office/drawing/2014/main" id="{967E850B-91D7-4752-A92F-A9DDF6E9CBD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5395913" y="5710238"/>
                          <a:ext cx="227012" cy="2952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对象 57">
              <a:extLst>
                <a:ext uri="{FF2B5EF4-FFF2-40B4-BE49-F238E27FC236}">
                  <a16:creationId xmlns:a16="http://schemas.microsoft.com/office/drawing/2014/main" id="{E8E41349-D191-4621-93DA-641E4B16B74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34588218"/>
                </p:ext>
              </p:extLst>
            </p:nvPr>
          </p:nvGraphicFramePr>
          <p:xfrm>
            <a:off x="7037388" y="5730875"/>
            <a:ext cx="228600" cy="295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8" name="AxMath" r:id="rId21" imgW="178560" imgH="228600" progId="Equation.AxMath">
                    <p:embed/>
                  </p:oleObj>
                </mc:Choice>
                <mc:Fallback>
                  <p:oleObj name="AxMath" r:id="rId21" imgW="178560" imgH="228600" progId="Equation.AxMath">
                    <p:embed/>
                    <p:pic>
                      <p:nvPicPr>
                        <p:cNvPr id="57" name="对象 56">
                          <a:extLst>
                            <a:ext uri="{FF2B5EF4-FFF2-40B4-BE49-F238E27FC236}">
                              <a16:creationId xmlns:a16="http://schemas.microsoft.com/office/drawing/2014/main" id="{A34433FA-3EAB-41A2-B6B1-02F82F1B6A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7037388" y="5730875"/>
                          <a:ext cx="228600" cy="2952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" name="左大括号 59">
              <a:extLst>
                <a:ext uri="{FF2B5EF4-FFF2-40B4-BE49-F238E27FC236}">
                  <a16:creationId xmlns:a16="http://schemas.microsoft.com/office/drawing/2014/main" id="{4C056495-286E-486B-B9F2-A1D1821A26E2}"/>
                </a:ext>
              </a:extLst>
            </p:cNvPr>
            <p:cNvSpPr/>
            <p:nvPr/>
          </p:nvSpPr>
          <p:spPr>
            <a:xfrm rot="16200000">
              <a:off x="3597299" y="4381953"/>
              <a:ext cx="174305" cy="3795075"/>
            </a:xfrm>
            <a:prstGeom prst="leftBrace">
              <a:avLst>
                <a:gd name="adj1" fmla="val 46248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1" name="对象 60">
              <a:extLst>
                <a:ext uri="{FF2B5EF4-FFF2-40B4-BE49-F238E27FC236}">
                  <a16:creationId xmlns:a16="http://schemas.microsoft.com/office/drawing/2014/main" id="{66F7EDA8-EE39-49D0-A353-9830E04928D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3173330"/>
                </p:ext>
              </p:extLst>
            </p:nvPr>
          </p:nvGraphicFramePr>
          <p:xfrm>
            <a:off x="3611426" y="6330817"/>
            <a:ext cx="147638" cy="293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9" name="AxMath" r:id="rId23" imgW="113760" imgH="226800" progId="Equation.AxMath">
                    <p:embed/>
                  </p:oleObj>
                </mc:Choice>
                <mc:Fallback>
                  <p:oleObj name="AxMath" r:id="rId23" imgW="113760" imgH="226800" progId="Equation.AxMath">
                    <p:embed/>
                    <p:pic>
                      <p:nvPicPr>
                        <p:cNvPr id="56" name="对象 55">
                          <a:extLst>
                            <a:ext uri="{FF2B5EF4-FFF2-40B4-BE49-F238E27FC236}">
                              <a16:creationId xmlns:a16="http://schemas.microsoft.com/office/drawing/2014/main" id="{967E850B-91D7-4752-A92F-A9DDF6E9CBD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611426" y="6330817"/>
                          <a:ext cx="147638" cy="2936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" name="Rectangle 41">
            <a:extLst>
              <a:ext uri="{FF2B5EF4-FFF2-40B4-BE49-F238E27FC236}">
                <a16:creationId xmlns:a16="http://schemas.microsoft.com/office/drawing/2014/main" id="{450AA8E1-2130-4FA4-9707-C108829CB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E33843F6-3111-48AF-8927-A3AB43B2F5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359178"/>
              </p:ext>
            </p:extLst>
          </p:nvPr>
        </p:nvGraphicFramePr>
        <p:xfrm>
          <a:off x="1522827" y="5392914"/>
          <a:ext cx="2391948" cy="522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0" name="AxMath" r:id="rId25" imgW="1758200" imgH="408120" progId="Equation.AxMath">
                  <p:embed/>
                </p:oleObj>
              </mc:Choice>
              <mc:Fallback>
                <p:oleObj name="AxMath" r:id="rId25" imgW="1758200" imgH="408120" progId="Equation.AxMath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2827" y="5392914"/>
                        <a:ext cx="2391948" cy="5223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43">
            <a:extLst>
              <a:ext uri="{FF2B5EF4-FFF2-40B4-BE49-F238E27FC236}">
                <a16:creationId xmlns:a16="http://schemas.microsoft.com/office/drawing/2014/main" id="{319B65E7-B36A-4F3C-A03E-9EAE2917A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6CADF579-63EC-420D-A8F2-CF009C8392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996498"/>
              </p:ext>
            </p:extLst>
          </p:nvPr>
        </p:nvGraphicFramePr>
        <p:xfrm>
          <a:off x="1541877" y="5890336"/>
          <a:ext cx="2184570" cy="5274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1" name="AxMath" r:id="rId27" imgW="1608695" imgH="379049" progId="Equation.AxMath">
                  <p:embed/>
                </p:oleObj>
              </mc:Choice>
              <mc:Fallback>
                <p:oleObj name="AxMath" r:id="rId27" imgW="1608695" imgH="379049" progId="Equation.AxMath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1877" y="5890336"/>
                        <a:ext cx="2184570" cy="5274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6D8A31F6-57F2-4661-9146-DEC62AB4AC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410361"/>
              </p:ext>
            </p:extLst>
          </p:nvPr>
        </p:nvGraphicFramePr>
        <p:xfrm>
          <a:off x="9961942" y="5364133"/>
          <a:ext cx="1414462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" name="AxMath" r:id="rId29" imgW="1003680" imgH="674280" progId="Equation.AxMath">
                  <p:embed/>
                </p:oleObj>
              </mc:Choice>
              <mc:Fallback>
                <p:oleObj name="AxMath" r:id="rId29" imgW="1003680" imgH="6742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9961942" y="5364133"/>
                        <a:ext cx="1414462" cy="950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D41C92B6-9EEF-4123-9E4D-F9675E8EE25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186761" y="1483986"/>
            <a:ext cx="5480357" cy="385086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6B8D938-771C-4D46-BE74-B2B189BAE4F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49028" y="1489732"/>
            <a:ext cx="5942912" cy="385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8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706F3D8F-FAAA-2140-B796-1157B4BE68D0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1AEFDA7-4F58-8342-A9E1-CBBEDB06E01B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519A2E4-7654-7049-8574-E43694ED98FB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A78FB99-47D7-DA43-90CB-EBB967406AA4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7B7BD4A-0299-7142-A299-2C8531632FCA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5F8EFFCB-99B0-654F-8FED-048519017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93080F77-5917-384C-AFD1-66264B40D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>
              <a:extLst>
                <a:ext uri="{FF2B5EF4-FFF2-40B4-BE49-F238E27FC236}">
                  <a16:creationId xmlns:a16="http://schemas.microsoft.com/office/drawing/2014/main" id="{FE29D0C4-9C03-A64C-8458-ED23D8D7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问题建模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2893281-9E63-4745-90A4-1FDBFD5D5EDA}"/>
              </a:ext>
            </a:extLst>
          </p:cNvPr>
          <p:cNvGrpSpPr/>
          <p:nvPr/>
        </p:nvGrpSpPr>
        <p:grpSpPr>
          <a:xfrm>
            <a:off x="1038116" y="909599"/>
            <a:ext cx="10229924" cy="3437865"/>
            <a:chOff x="1038116" y="1230602"/>
            <a:chExt cx="10229924" cy="343786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92E54EB-307D-7D45-A26F-0BA43DCFD1B2}"/>
                </a:ext>
              </a:extLst>
            </p:cNvPr>
            <p:cNvSpPr txBox="1"/>
            <p:nvPr/>
          </p:nvSpPr>
          <p:spPr>
            <a:xfrm>
              <a:off x="1038116" y="1230602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04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24A3600-F159-B64D-BF63-4388A1F5289C}"/>
                </a:ext>
              </a:extLst>
            </p:cNvPr>
            <p:cNvSpPr txBox="1"/>
            <p:nvPr/>
          </p:nvSpPr>
          <p:spPr>
            <a:xfrm>
              <a:off x="1745304" y="1331333"/>
              <a:ext cx="13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计算模型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9466586-F310-9842-BA43-4A3C75333F27}"/>
                </a:ext>
              </a:extLst>
            </p:cNvPr>
            <p:cNvSpPr txBox="1"/>
            <p:nvPr/>
          </p:nvSpPr>
          <p:spPr>
            <a:xfrm>
              <a:off x="1745304" y="1730868"/>
              <a:ext cx="9522736" cy="2937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hangingPunct="0">
                <a:lnSpc>
                  <a:spcPct val="130000"/>
                </a:lnSpc>
              </a:pPr>
              <a:r>
                <a:rPr kumimoji="1"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K</a:t>
              </a:r>
              <a:r>
                <a:rPr kumimoji="1" lang="zh-CN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时隙</a:t>
              </a:r>
              <a:r>
                <a:rPr lang="zh-CN" altLang="zh-CN" spc="300" dirty="0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基站</a:t>
              </a:r>
              <a:r>
                <a:rPr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能</a:t>
              </a:r>
              <a:r>
                <a:rPr lang="zh-CN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传输的任务量：</a:t>
              </a:r>
              <a:r>
                <a:rPr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      </a:t>
              </a:r>
              <a:r>
                <a:rPr lang="zh-CN" altLang="zh-CN" spc="300" dirty="0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真实</a:t>
              </a:r>
              <a:r>
                <a:rPr lang="zh-CN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传输的数据量</a:t>
              </a:r>
              <a:r>
                <a:rPr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：</a:t>
              </a:r>
              <a:endParaRPr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pPr hangingPunct="0">
                <a:lnSpc>
                  <a:spcPct val="130000"/>
                </a:lnSpc>
              </a:pPr>
              <a:r>
                <a:rPr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K</a:t>
              </a:r>
              <a:r>
                <a:rPr lang="zh-CN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时隙</a:t>
              </a:r>
              <a:r>
                <a:rPr lang="zh-CN" altLang="zh-CN" spc="300" dirty="0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卫星</a:t>
              </a:r>
              <a:r>
                <a:rPr lang="zh-CN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能</a:t>
              </a:r>
              <a:r>
                <a:rPr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传输</a:t>
              </a:r>
              <a:r>
                <a:rPr lang="zh-CN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的任务量</a:t>
              </a:r>
              <a:r>
                <a:rPr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：      </a:t>
              </a:r>
              <a:r>
                <a:rPr lang="zh-CN" altLang="zh-CN" spc="300" dirty="0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真实</a:t>
              </a:r>
              <a:r>
                <a:rPr lang="zh-CN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传输的数据量</a:t>
              </a:r>
              <a:r>
                <a:rPr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：</a:t>
              </a:r>
              <a:endParaRPr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pPr hangingPunct="0">
                <a:lnSpc>
                  <a:spcPct val="130000"/>
                </a:lnSpc>
              </a:pPr>
              <a:r>
                <a:rPr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K</a:t>
              </a:r>
              <a:r>
                <a:rPr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时隙能够传输的数据</a:t>
              </a:r>
              <a:r>
                <a:rPr lang="zh-CN" altLang="en-US" spc="300" dirty="0">
                  <a:solidFill>
                    <a:srgbClr val="FF000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总</a:t>
              </a:r>
              <a:r>
                <a:rPr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量：</a:t>
              </a:r>
              <a:endParaRPr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pPr hangingPunct="0">
                <a:lnSpc>
                  <a:spcPct val="130000"/>
                </a:lnSpc>
              </a:pPr>
              <a:r>
                <a:rPr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K</a:t>
              </a:r>
              <a:r>
                <a:rPr lang="zh-CN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时隙</a:t>
              </a:r>
              <a:r>
                <a:rPr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传输等待时间为</a:t>
              </a:r>
              <a:r>
                <a:rPr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0</a:t>
              </a:r>
              <a:r>
                <a:rPr lang="zh-CN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的任务量：</a:t>
              </a:r>
              <a:endParaRPr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pPr hangingPunct="0">
                <a:lnSpc>
                  <a:spcPct val="130000"/>
                </a:lnSpc>
              </a:pPr>
              <a:r>
                <a:rPr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K</a:t>
              </a:r>
              <a:r>
                <a:rPr lang="zh-CN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时隙</a:t>
              </a:r>
              <a:r>
                <a:rPr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传输等待时间为</a:t>
              </a:r>
              <a:r>
                <a:rPr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的任务量：</a:t>
              </a:r>
              <a:endParaRPr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pPr hangingPunct="0">
                <a:lnSpc>
                  <a:spcPct val="130000"/>
                </a:lnSpc>
              </a:pPr>
              <a:r>
                <a:rPr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K</a:t>
              </a:r>
              <a:r>
                <a:rPr lang="zh-CN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时隙</a:t>
              </a:r>
              <a:r>
                <a:rPr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传输等待时间为</a:t>
              </a:r>
              <a:r>
                <a:rPr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2</a:t>
              </a:r>
              <a:r>
                <a:rPr lang="zh-CN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的任务量：</a:t>
              </a:r>
              <a:endParaRPr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pPr hangingPunct="0">
                <a:lnSpc>
                  <a:spcPct val="130000"/>
                </a:lnSpc>
              </a:pPr>
              <a:r>
                <a:rPr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K</a:t>
              </a:r>
              <a:r>
                <a:rPr lang="zh-CN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时隙</a:t>
              </a:r>
              <a:r>
                <a:rPr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传输等待时间为</a:t>
              </a:r>
              <a:r>
                <a:rPr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3</a:t>
              </a:r>
              <a:r>
                <a:rPr lang="zh-CN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的任务量：</a:t>
              </a:r>
              <a:endParaRPr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pPr hangingPunct="0">
                <a:lnSpc>
                  <a:spcPct val="130000"/>
                </a:lnSpc>
              </a:pPr>
              <a:r>
                <a:rPr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K</a:t>
              </a:r>
              <a:r>
                <a:rPr lang="zh-CN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时隙</a:t>
              </a:r>
              <a:r>
                <a:rPr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传输等待时间为</a:t>
              </a:r>
              <a:r>
                <a:rPr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4</a:t>
              </a:r>
              <a:r>
                <a:rPr lang="zh-CN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的任务量：</a:t>
              </a:r>
              <a:endParaRPr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256CF7E-79CE-8548-963F-F522E21318B1}"/>
              </a:ext>
            </a:extLst>
          </p:cNvPr>
          <p:cNvGrpSpPr/>
          <p:nvPr/>
        </p:nvGrpSpPr>
        <p:grpSpPr>
          <a:xfrm>
            <a:off x="1059137" y="4245586"/>
            <a:ext cx="10208903" cy="1651306"/>
            <a:chOff x="1059137" y="2893036"/>
            <a:chExt cx="10208903" cy="1651306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28C79B6-87B9-F64D-82BA-0F8633D102DF}"/>
                </a:ext>
              </a:extLst>
            </p:cNvPr>
            <p:cNvSpPr txBox="1"/>
            <p:nvPr/>
          </p:nvSpPr>
          <p:spPr>
            <a:xfrm>
              <a:off x="1745304" y="3009624"/>
              <a:ext cx="13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队列模型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4D527AE-F715-484B-AD8A-811DE4F7D1C3}"/>
                </a:ext>
              </a:extLst>
            </p:cNvPr>
            <p:cNvSpPr txBox="1"/>
            <p:nvPr/>
          </p:nvSpPr>
          <p:spPr>
            <a:xfrm>
              <a:off x="1745304" y="3409159"/>
              <a:ext cx="9522736" cy="1135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hangingPunct="0">
                <a:lnSpc>
                  <a:spcPct val="130000"/>
                </a:lnSpc>
              </a:pPr>
              <a:r>
                <a:rPr lang="en-US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K</a:t>
              </a:r>
              <a:r>
                <a:rPr lang="zh-CN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时隙基站的队列总长度为：</a:t>
              </a:r>
              <a:endParaRPr lang="en-US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pPr hangingPunct="0">
                <a:lnSpc>
                  <a:spcPct val="130000"/>
                </a:lnSpc>
              </a:pPr>
              <a:r>
                <a:rPr lang="zh-CN" altLang="zh-CN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虚拟队列长度</a:t>
              </a:r>
              <a:r>
                <a:rPr lang="zh-CN" altLang="en-US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：</a:t>
              </a:r>
              <a:endParaRPr lang="zh-CN" altLang="zh-CN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pPr hangingPunct="0">
                <a:lnSpc>
                  <a:spcPct val="130000"/>
                </a:lnSpc>
              </a:pPr>
              <a:endParaRPr lang="zh-CN" altLang="en-US" spc="3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DBD1493-6D77-B24D-B8FC-640CF78B2E7B}"/>
                </a:ext>
              </a:extLst>
            </p:cNvPr>
            <p:cNvSpPr txBox="1"/>
            <p:nvPr/>
          </p:nvSpPr>
          <p:spPr>
            <a:xfrm>
              <a:off x="1059137" y="2893036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05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BE624582-0E37-4A4E-96F9-505800AA6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7BC3723-FF03-4B91-9AEE-14BE792D7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77F85B8-004F-4A99-A407-EA4CF8EBF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DD5DA9ED-01ED-4780-98C6-B9C00D8E0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220D2794-F6C0-4ED3-ABE0-2398030DC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74">
            <a:extLst>
              <a:ext uri="{FF2B5EF4-FFF2-40B4-BE49-F238E27FC236}">
                <a16:creationId xmlns:a16="http://schemas.microsoft.com/office/drawing/2014/main" id="{F2A2F02D-6265-48AB-A6F7-B5B4C2F54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82">
            <a:extLst>
              <a:ext uri="{FF2B5EF4-FFF2-40B4-BE49-F238E27FC236}">
                <a16:creationId xmlns:a16="http://schemas.microsoft.com/office/drawing/2014/main" id="{5BD5D3F0-C990-4382-BC3C-4DB83280B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4655326-FE88-4667-A18D-D50D92CFFB8A}"/>
              </a:ext>
            </a:extLst>
          </p:cNvPr>
          <p:cNvGrpSpPr/>
          <p:nvPr/>
        </p:nvGrpSpPr>
        <p:grpSpPr>
          <a:xfrm>
            <a:off x="5380038" y="4784725"/>
            <a:ext cx="6267450" cy="406400"/>
            <a:chOff x="5392580" y="3327093"/>
            <a:chExt cx="6267450" cy="406400"/>
          </a:xfrm>
        </p:grpSpPr>
        <p:graphicFrame>
          <p:nvGraphicFramePr>
            <p:cNvPr id="20" name="对象 19">
              <a:extLst>
                <a:ext uri="{FF2B5EF4-FFF2-40B4-BE49-F238E27FC236}">
                  <a16:creationId xmlns:a16="http://schemas.microsoft.com/office/drawing/2014/main" id="{3AB3565C-02ED-4EF8-A135-EBF5865F1D7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4349955"/>
                </p:ext>
              </p:extLst>
            </p:nvPr>
          </p:nvGraphicFramePr>
          <p:xfrm>
            <a:off x="5392580" y="3327093"/>
            <a:ext cx="3894137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1" name="AxMath" r:id="rId8" imgW="2256840" imgH="214200" progId="Equation.AxMath">
                    <p:embed/>
                  </p:oleObj>
                </mc:Choice>
                <mc:Fallback>
                  <p:oleObj name="AxMath" r:id="rId8" imgW="2256840" imgH="214200" progId="Equation.AxMath">
                    <p:embed/>
                    <p:pic>
                      <p:nvPicPr>
                        <p:cNvPr id="0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2580" y="3327093"/>
                          <a:ext cx="3894137" cy="4064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>
              <a:extLst>
                <a:ext uri="{FF2B5EF4-FFF2-40B4-BE49-F238E27FC236}">
                  <a16:creationId xmlns:a16="http://schemas.microsoft.com/office/drawing/2014/main" id="{D2C471CB-3090-42AA-B78F-351C911E71C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10107813"/>
                </p:ext>
              </p:extLst>
            </p:nvPr>
          </p:nvGraphicFramePr>
          <p:xfrm>
            <a:off x="9705817" y="3327093"/>
            <a:ext cx="1954213" cy="398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2" name="AxMath" r:id="rId10" imgW="1077120" imgH="206280" progId="Equation.AxMath">
                    <p:embed/>
                  </p:oleObj>
                </mc:Choice>
                <mc:Fallback>
                  <p:oleObj name="AxMath" r:id="rId10" imgW="1077120" imgH="206280" progId="Equation.AxMath">
                    <p:embed/>
                    <p:pic>
                      <p:nvPicPr>
                        <p:cNvPr id="0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05817" y="3327093"/>
                          <a:ext cx="1954213" cy="39846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" name="Rectangle 105">
            <a:extLst>
              <a:ext uri="{FF2B5EF4-FFF2-40B4-BE49-F238E27FC236}">
                <a16:creationId xmlns:a16="http://schemas.microsoft.com/office/drawing/2014/main" id="{6CC52E8A-46CF-4290-B93E-512351D50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7" name="Rectangle 107">
            <a:extLst>
              <a:ext uri="{FF2B5EF4-FFF2-40B4-BE49-F238E27FC236}">
                <a16:creationId xmlns:a16="http://schemas.microsoft.com/office/drawing/2014/main" id="{B4290966-8FA6-40B9-A5EC-D72260F18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9" name="Rectangle 109">
            <a:extLst>
              <a:ext uri="{FF2B5EF4-FFF2-40B4-BE49-F238E27FC236}">
                <a16:creationId xmlns:a16="http://schemas.microsoft.com/office/drawing/2014/main" id="{F4175103-3C82-46FA-A337-EA42C0C6C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111">
            <a:extLst>
              <a:ext uri="{FF2B5EF4-FFF2-40B4-BE49-F238E27FC236}">
                <a16:creationId xmlns:a16="http://schemas.microsoft.com/office/drawing/2014/main" id="{6855CE7A-D6F8-4635-9A32-24E0116E6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113">
            <a:extLst>
              <a:ext uri="{FF2B5EF4-FFF2-40B4-BE49-F238E27FC236}">
                <a16:creationId xmlns:a16="http://schemas.microsoft.com/office/drawing/2014/main" id="{CA137886-FDB0-47FF-ADC5-CC4512990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6A4B43C8-DFBB-413A-80C7-8ED24482D2CE}"/>
              </a:ext>
            </a:extLst>
          </p:cNvPr>
          <p:cNvGrpSpPr/>
          <p:nvPr/>
        </p:nvGrpSpPr>
        <p:grpSpPr>
          <a:xfrm>
            <a:off x="1745304" y="1432465"/>
            <a:ext cx="9544996" cy="2919588"/>
            <a:chOff x="1745304" y="1432465"/>
            <a:chExt cx="9544996" cy="2919588"/>
          </a:xfrm>
        </p:grpSpPr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D8648111-DA66-0C4F-8D4E-74F9F9E79346}"/>
                </a:ext>
              </a:extLst>
            </p:cNvPr>
            <p:cNvCxnSpPr>
              <a:cxnSpLocks/>
            </p:cNvCxnSpPr>
            <p:nvPr/>
          </p:nvCxnSpPr>
          <p:spPr>
            <a:xfrm>
              <a:off x="1745304" y="4352053"/>
              <a:ext cx="923081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" name="对象 2">
              <a:extLst>
                <a:ext uri="{FF2B5EF4-FFF2-40B4-BE49-F238E27FC236}">
                  <a16:creationId xmlns:a16="http://schemas.microsoft.com/office/drawing/2014/main" id="{07B31A44-E292-4CB9-BED5-8C0B87A2677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7150680"/>
                </p:ext>
              </p:extLst>
            </p:nvPr>
          </p:nvGraphicFramePr>
          <p:xfrm>
            <a:off x="5146517" y="1432465"/>
            <a:ext cx="531018" cy="429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3" name="AxMath" r:id="rId12" imgW="273377" imgH="201734" progId="Equation.AxMath">
                    <p:embed/>
                  </p:oleObj>
                </mc:Choice>
                <mc:Fallback>
                  <p:oleObj name="AxMath" r:id="rId12" imgW="273377" imgH="201734" progId="Equation.AxMath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6517" y="1432465"/>
                          <a:ext cx="531018" cy="4295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DCD9C4DA-D168-4E83-8DFA-A6B465C793A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7806958"/>
                </p:ext>
              </p:extLst>
            </p:nvPr>
          </p:nvGraphicFramePr>
          <p:xfrm>
            <a:off x="8197850" y="1452563"/>
            <a:ext cx="2635250" cy="388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4" name="AxMath" r:id="rId14" imgW="1447560" imgH="214200" progId="Equation.AxMath">
                    <p:embed/>
                  </p:oleObj>
                </mc:Choice>
                <mc:Fallback>
                  <p:oleObj name="AxMath" r:id="rId14" imgW="1447560" imgH="214200" progId="Equation.AxMath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97850" y="1452563"/>
                          <a:ext cx="2635250" cy="38893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>
              <a:extLst>
                <a:ext uri="{FF2B5EF4-FFF2-40B4-BE49-F238E27FC236}">
                  <a16:creationId xmlns:a16="http://schemas.microsoft.com/office/drawing/2014/main" id="{EE56607F-3CEC-4850-B8F6-BE71F6E0E5C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51610384"/>
                </p:ext>
              </p:extLst>
            </p:nvPr>
          </p:nvGraphicFramePr>
          <p:xfrm>
            <a:off x="5133975" y="1762550"/>
            <a:ext cx="531018" cy="4420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5" name="AxMath" r:id="rId16" imgW="264059" imgH="201817" progId="Equation.AxMath">
                    <p:embed/>
                  </p:oleObj>
                </mc:Choice>
                <mc:Fallback>
                  <p:oleObj name="AxMath" r:id="rId16" imgW="264059" imgH="201817" progId="Equation.AxMath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3975" y="1762550"/>
                          <a:ext cx="531018" cy="44200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33087BFD-52A5-4D5B-917D-361AD64958F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9086393"/>
                </p:ext>
              </p:extLst>
            </p:nvPr>
          </p:nvGraphicFramePr>
          <p:xfrm>
            <a:off x="8196263" y="1803400"/>
            <a:ext cx="3094037" cy="388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6" name="AxMath" r:id="rId18" imgW="1758960" imgH="217080" progId="Equation.AxMath">
                    <p:embed/>
                  </p:oleObj>
                </mc:Choice>
                <mc:Fallback>
                  <p:oleObj name="AxMath" r:id="rId18" imgW="1758960" imgH="217080" progId="Equation.AxMath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96263" y="1803400"/>
                          <a:ext cx="3094037" cy="38893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F4857410-66EF-4BE6-A50F-9970F8C6477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6384350"/>
                </p:ext>
              </p:extLst>
            </p:nvPr>
          </p:nvGraphicFramePr>
          <p:xfrm>
            <a:off x="5229134" y="2174725"/>
            <a:ext cx="2343241" cy="3939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7" name="AxMath" r:id="rId20" imgW="1284164" imgH="202067" progId="Equation.AxMath">
                    <p:embed/>
                  </p:oleObj>
                </mc:Choice>
                <mc:Fallback>
                  <p:oleObj name="AxMath" r:id="rId20" imgW="1284164" imgH="202067" progId="Equation.AxMath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9134" y="2174725"/>
                          <a:ext cx="2343241" cy="39397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>
              <a:extLst>
                <a:ext uri="{FF2B5EF4-FFF2-40B4-BE49-F238E27FC236}">
                  <a16:creationId xmlns:a16="http://schemas.microsoft.com/office/drawing/2014/main" id="{78BF250D-71D9-49DC-8028-54A7CAF7200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9733373"/>
                </p:ext>
              </p:extLst>
            </p:nvPr>
          </p:nvGraphicFramePr>
          <p:xfrm>
            <a:off x="5894860" y="2531356"/>
            <a:ext cx="2330554" cy="3939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8" name="AxMath" r:id="rId22" imgW="1260360" imgH="214200" progId="Equation.AxMath">
                    <p:embed/>
                  </p:oleObj>
                </mc:Choice>
                <mc:Fallback>
                  <p:oleObj name="AxMath" r:id="rId22" imgW="1260360" imgH="214200" progId="Equation.AxMath">
                    <p:embed/>
                    <p:pic>
                      <p:nvPicPr>
                        <p:cNvPr id="0" name="Object 1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4860" y="2531356"/>
                          <a:ext cx="2330554" cy="39397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对象 47">
              <a:extLst>
                <a:ext uri="{FF2B5EF4-FFF2-40B4-BE49-F238E27FC236}">
                  <a16:creationId xmlns:a16="http://schemas.microsoft.com/office/drawing/2014/main" id="{5C8B7943-E79D-42BF-AF60-9929A2B8364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5594442"/>
                </p:ext>
              </p:extLst>
            </p:nvPr>
          </p:nvGraphicFramePr>
          <p:xfrm>
            <a:off x="5894860" y="2890838"/>
            <a:ext cx="2720591" cy="369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9" name="AxMath" r:id="rId24" imgW="1567440" imgH="214200" progId="Equation.AxMath">
                    <p:embed/>
                  </p:oleObj>
                </mc:Choice>
                <mc:Fallback>
                  <p:oleObj name="AxMath" r:id="rId24" imgW="1567440" imgH="214200" progId="Equation.AxMath">
                    <p:embed/>
                    <p:pic>
                      <p:nvPicPr>
                        <p:cNvPr id="0" name="Object 1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4860" y="2890838"/>
                          <a:ext cx="2720591" cy="36924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对象 51">
              <a:extLst>
                <a:ext uri="{FF2B5EF4-FFF2-40B4-BE49-F238E27FC236}">
                  <a16:creationId xmlns:a16="http://schemas.microsoft.com/office/drawing/2014/main" id="{1D1B52B0-850F-4C36-BDC7-600B60D540F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82757316"/>
                </p:ext>
              </p:extLst>
            </p:nvPr>
          </p:nvGraphicFramePr>
          <p:xfrm>
            <a:off x="5894860" y="3264675"/>
            <a:ext cx="3338707" cy="374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80" name="AxMath" r:id="rId26" imgW="1891080" imgH="214200" progId="Equation.AxMath">
                    <p:embed/>
                  </p:oleObj>
                </mc:Choice>
                <mc:Fallback>
                  <p:oleObj name="AxMath" r:id="rId26" imgW="1891080" imgH="214200" progId="Equation.AxMath">
                    <p:embed/>
                    <p:pic>
                      <p:nvPicPr>
                        <p:cNvPr id="0" name="Object 1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4860" y="3264675"/>
                          <a:ext cx="3338707" cy="37440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对象 53">
              <a:extLst>
                <a:ext uri="{FF2B5EF4-FFF2-40B4-BE49-F238E27FC236}">
                  <a16:creationId xmlns:a16="http://schemas.microsoft.com/office/drawing/2014/main" id="{BDB7AE75-2642-4470-85FB-0E4A5B790CA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111926"/>
                </p:ext>
              </p:extLst>
            </p:nvPr>
          </p:nvGraphicFramePr>
          <p:xfrm>
            <a:off x="5894859" y="3639077"/>
            <a:ext cx="3951895" cy="3796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81" name="AxMath" r:id="rId28" imgW="2211840" imgH="214200" progId="Equation.AxMath">
                    <p:embed/>
                  </p:oleObj>
                </mc:Choice>
                <mc:Fallback>
                  <p:oleObj name="AxMath" r:id="rId28" imgW="2211840" imgH="214200" progId="Equation.AxMath">
                    <p:embed/>
                    <p:pic>
                      <p:nvPicPr>
                        <p:cNvPr id="0" name="Object 1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4859" y="3639077"/>
                          <a:ext cx="3951895" cy="37963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" name="对象 55">
              <a:extLst>
                <a:ext uri="{FF2B5EF4-FFF2-40B4-BE49-F238E27FC236}">
                  <a16:creationId xmlns:a16="http://schemas.microsoft.com/office/drawing/2014/main" id="{BB3EB284-8324-4729-8B68-63181701290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5816062"/>
                </p:ext>
              </p:extLst>
            </p:nvPr>
          </p:nvGraphicFramePr>
          <p:xfrm>
            <a:off x="5893869" y="3975100"/>
            <a:ext cx="3179487" cy="357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82" name="AxMath" r:id="rId30" imgW="1760760" imgH="201600" progId="Equation.AxMath">
                    <p:embed/>
                  </p:oleObj>
                </mc:Choice>
                <mc:Fallback>
                  <p:oleObj name="AxMath" r:id="rId30" imgW="1760760" imgH="201600" progId="Equation.AxMath">
                    <p:embed/>
                    <p:pic>
                      <p:nvPicPr>
                        <p:cNvPr id="0" name="Object 1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3869" y="3975100"/>
                          <a:ext cx="3179487" cy="3571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9" name="Rectangle 175">
            <a:extLst>
              <a:ext uri="{FF2B5EF4-FFF2-40B4-BE49-F238E27FC236}">
                <a16:creationId xmlns:a16="http://schemas.microsoft.com/office/drawing/2014/main" id="{7B1454E2-F000-4759-841B-07B286C5B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0" name="对象 59">
            <a:extLst>
              <a:ext uri="{FF2B5EF4-FFF2-40B4-BE49-F238E27FC236}">
                <a16:creationId xmlns:a16="http://schemas.microsoft.com/office/drawing/2014/main" id="{A9A82F0C-FCBE-42D8-9E1C-3E000A3DC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448823"/>
              </p:ext>
            </p:extLst>
          </p:nvPr>
        </p:nvGraphicFramePr>
        <p:xfrm>
          <a:off x="3819524" y="5191124"/>
          <a:ext cx="5484391" cy="383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3" name="AxMath" r:id="rId32" imgW="2950200" imgH="206280" progId="Equation.AxMath">
                  <p:embed/>
                </p:oleObj>
              </mc:Choice>
              <mc:Fallback>
                <p:oleObj name="AxMath" r:id="rId32" imgW="2950200" imgH="206280" progId="Equation.AxMath">
                  <p:embed/>
                  <p:pic>
                    <p:nvPicPr>
                      <p:cNvPr id="0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9524" y="5191124"/>
                        <a:ext cx="5484391" cy="3834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Rectangle 177">
            <a:extLst>
              <a:ext uri="{FF2B5EF4-FFF2-40B4-BE49-F238E27FC236}">
                <a16:creationId xmlns:a16="http://schemas.microsoft.com/office/drawing/2014/main" id="{571FD130-24AA-4773-8E9C-237DEF8D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2" name="对象 61">
            <a:extLst>
              <a:ext uri="{FF2B5EF4-FFF2-40B4-BE49-F238E27FC236}">
                <a16:creationId xmlns:a16="http://schemas.microsoft.com/office/drawing/2014/main" id="{EF1440C3-26BA-4B61-8422-0FEFCCBCBA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304422"/>
              </p:ext>
            </p:extLst>
          </p:nvPr>
        </p:nvGraphicFramePr>
        <p:xfrm>
          <a:off x="1952625" y="5608638"/>
          <a:ext cx="3315410" cy="379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4" name="AxMath" r:id="rId34" imgW="1798560" imgH="206280" progId="Equation.AxMath">
                  <p:embed/>
                </p:oleObj>
              </mc:Choice>
              <mc:Fallback>
                <p:oleObj name="AxMath" r:id="rId34" imgW="1798560" imgH="206280" progId="Equation.AxMath">
                  <p:embed/>
                  <p:pic>
                    <p:nvPicPr>
                      <p:cNvPr id="0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25" y="5608638"/>
                        <a:ext cx="3315410" cy="3794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tangle 179">
            <a:extLst>
              <a:ext uri="{FF2B5EF4-FFF2-40B4-BE49-F238E27FC236}">
                <a16:creationId xmlns:a16="http://schemas.microsoft.com/office/drawing/2014/main" id="{254913F6-BB34-4575-AA57-F1EFA4D93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4" name="对象 63">
            <a:extLst>
              <a:ext uri="{FF2B5EF4-FFF2-40B4-BE49-F238E27FC236}">
                <a16:creationId xmlns:a16="http://schemas.microsoft.com/office/drawing/2014/main" id="{4302F204-0D02-438C-B33B-74DAF66C86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677500"/>
              </p:ext>
            </p:extLst>
          </p:nvPr>
        </p:nvGraphicFramePr>
        <p:xfrm>
          <a:off x="5460948" y="5618132"/>
          <a:ext cx="3484497" cy="395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5" name="AxMath" r:id="rId36" imgW="1812600" imgH="206280" progId="Equation.AxMath">
                  <p:embed/>
                </p:oleObj>
              </mc:Choice>
              <mc:Fallback>
                <p:oleObj name="AxMath" r:id="rId36" imgW="1812600" imgH="206280" progId="Equation.AxMath">
                  <p:embed/>
                  <p:pic>
                    <p:nvPicPr>
                      <p:cNvPr id="0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0948" y="5618132"/>
                        <a:ext cx="3484497" cy="3951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Rectangle 196">
            <a:extLst>
              <a:ext uri="{FF2B5EF4-FFF2-40B4-BE49-F238E27FC236}">
                <a16:creationId xmlns:a16="http://schemas.microsoft.com/office/drawing/2014/main" id="{E83884D5-8AE3-4764-BDA6-6A72CC7D8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6" name="对象 65">
            <a:extLst>
              <a:ext uri="{FF2B5EF4-FFF2-40B4-BE49-F238E27FC236}">
                <a16:creationId xmlns:a16="http://schemas.microsoft.com/office/drawing/2014/main" id="{F72D4A22-0EF5-426F-9FB5-6B6BC6E0B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690848"/>
              </p:ext>
            </p:extLst>
          </p:nvPr>
        </p:nvGraphicFramePr>
        <p:xfrm>
          <a:off x="1957920" y="6017964"/>
          <a:ext cx="3188597" cy="362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6" name="AxMath" r:id="rId38" imgW="1817640" imgH="206280" progId="Equation.AxMath">
                  <p:embed/>
                </p:oleObj>
              </mc:Choice>
              <mc:Fallback>
                <p:oleObj name="AxMath" r:id="rId38" imgW="1817640" imgH="206280" progId="Equation.AxMath">
                  <p:embed/>
                  <p:pic>
                    <p:nvPicPr>
                      <p:cNvPr id="0" name="Object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7920" y="6017964"/>
                        <a:ext cx="3188597" cy="3621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Rectangle 198">
            <a:extLst>
              <a:ext uri="{FF2B5EF4-FFF2-40B4-BE49-F238E27FC236}">
                <a16:creationId xmlns:a16="http://schemas.microsoft.com/office/drawing/2014/main" id="{0846780B-BB16-444F-BB31-97AF157B9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8" name="对象 67">
            <a:extLst>
              <a:ext uri="{FF2B5EF4-FFF2-40B4-BE49-F238E27FC236}">
                <a16:creationId xmlns:a16="http://schemas.microsoft.com/office/drawing/2014/main" id="{0664F854-9C58-438D-B3A7-0FDDD60356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8535963"/>
              </p:ext>
            </p:extLst>
          </p:nvPr>
        </p:nvGraphicFramePr>
        <p:xfrm>
          <a:off x="5460948" y="6047396"/>
          <a:ext cx="1362609" cy="413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7" name="AxMath" r:id="rId40" imgW="678960" imgH="206280" progId="Equation.AxMath">
                  <p:embed/>
                </p:oleObj>
              </mc:Choice>
              <mc:Fallback>
                <p:oleObj name="AxMath" r:id="rId40" imgW="678960" imgH="206280" progId="Equation.AxMath">
                  <p:embed/>
                  <p:pic>
                    <p:nvPicPr>
                      <p:cNvPr id="0" name="Object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0948" y="6047396"/>
                        <a:ext cx="1362609" cy="4138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9075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lnSpc>
            <a:spcPct val="130000"/>
          </a:lnSpc>
          <a:defRPr kumimoji="1" sz="1200" dirty="0">
            <a:latin typeface="Source Han Sans SC Normal" panose="020B0400000000000000" pitchFamily="34" charset="-128"/>
            <a:ea typeface="Source Han Sans SC Normal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7842</TotalTime>
  <Words>1077</Words>
  <Application>Microsoft Office PowerPoint</Application>
  <PresentationFormat>宽屏</PresentationFormat>
  <Paragraphs>186</Paragraphs>
  <Slides>20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Microsoft YaHei Light</vt:lpstr>
      <vt:lpstr>ZhenyanGB</vt:lpstr>
      <vt:lpstr>等线</vt:lpstr>
      <vt:lpstr>微软雅黑</vt:lpstr>
      <vt:lpstr>微软雅黑</vt:lpstr>
      <vt:lpstr>Arial</vt:lpstr>
      <vt:lpstr>Office 主题​​</vt:lpstr>
      <vt:lpstr>Equation.AxMath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于 正洋</dc:creator>
  <cp:lastModifiedBy>ASUS</cp:lastModifiedBy>
  <cp:revision>280</cp:revision>
  <dcterms:created xsi:type="dcterms:W3CDTF">2020-04-17T07:43:44Z</dcterms:created>
  <dcterms:modified xsi:type="dcterms:W3CDTF">2021-11-07T10:12:46Z</dcterms:modified>
</cp:coreProperties>
</file>